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0" r:id="rId3"/>
    <p:sldId id="291" r:id="rId4"/>
    <p:sldId id="257" r:id="rId5"/>
    <p:sldId id="258" r:id="rId6"/>
    <p:sldId id="260" r:id="rId7"/>
    <p:sldId id="287" r:id="rId8"/>
    <p:sldId id="261" r:id="rId9"/>
    <p:sldId id="262" r:id="rId10"/>
    <p:sldId id="263" r:id="rId11"/>
    <p:sldId id="264" r:id="rId12"/>
    <p:sldId id="284" r:id="rId13"/>
    <p:sldId id="288" r:id="rId14"/>
    <p:sldId id="265" r:id="rId15"/>
    <p:sldId id="286" r:id="rId16"/>
    <p:sldId id="266" r:id="rId17"/>
    <p:sldId id="267" r:id="rId18"/>
    <p:sldId id="268" r:id="rId19"/>
    <p:sldId id="289" r:id="rId20"/>
    <p:sldId id="269" r:id="rId21"/>
    <p:sldId id="270" r:id="rId22"/>
    <p:sldId id="271" r:id="rId23"/>
    <p:sldId id="276" r:id="rId24"/>
    <p:sldId id="272" r:id="rId25"/>
    <p:sldId id="273" r:id="rId26"/>
    <p:sldId id="274" r:id="rId27"/>
    <p:sldId id="277" r:id="rId28"/>
    <p:sldId id="280" r:id="rId29"/>
    <p:sldId id="278" r:id="rId30"/>
    <p:sldId id="275" r:id="rId31"/>
    <p:sldId id="28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BC36F-0336-4D86-AAE4-F83C0981A5FD}" v="1088" dt="2019-04-29T14:19:17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60405" autoAdjust="0"/>
  </p:normalViewPr>
  <p:slideViewPr>
    <p:cSldViewPr snapToGrid="0">
      <p:cViewPr varScale="1">
        <p:scale>
          <a:sx n="44" d="100"/>
          <a:sy n="44" d="100"/>
        </p:scale>
        <p:origin x="16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56574-EE18-4D88-830A-84F7E43E72B9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E6B39-7BDE-493A-B8B8-DE8B9CFB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5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54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บางครั้งที่เราทำๆกันมาอาจจะสังเกตว่า </a:t>
            </a:r>
            <a:r>
              <a:rPr lang="en-US" dirty="0"/>
              <a:t>MAP </a:t>
            </a:r>
            <a:r>
              <a:rPr lang="th-TH" dirty="0"/>
              <a:t>น้อยกว่า </a:t>
            </a:r>
            <a:r>
              <a:rPr lang="en-US" dirty="0"/>
              <a:t>70 </a:t>
            </a:r>
            <a:r>
              <a:rPr lang="th-TH" dirty="0"/>
              <a:t>คนไข้ก็ไม่เห็นเป็นอะไรนี่เพราะว่ามันมี </a:t>
            </a:r>
            <a:r>
              <a:rPr lang="en-US" dirty="0"/>
              <a:t> 2</a:t>
            </a:r>
            <a:r>
              <a:rPr lang="th-TH" dirty="0"/>
              <a:t> เหตุผล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20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th-TH" dirty="0"/>
              <a:t>ในคนปกติแล้ว </a:t>
            </a:r>
            <a:r>
              <a:rPr lang="en-US" dirty="0"/>
              <a:t>CNS system </a:t>
            </a:r>
            <a:r>
              <a:rPr lang="th-TH" dirty="0"/>
              <a:t>เป็น </a:t>
            </a:r>
            <a:r>
              <a:rPr lang="en-US" dirty="0"/>
              <a:t>luxury perfusion </a:t>
            </a:r>
            <a:r>
              <a:rPr lang="th-TH" dirty="0"/>
              <a:t>อยู่แล้ว </a:t>
            </a:r>
            <a:r>
              <a:rPr lang="en-US" dirty="0"/>
              <a:t>resting CNS flow </a:t>
            </a:r>
            <a:r>
              <a:rPr lang="th-TH" dirty="0" err="1"/>
              <a:t>ก้</a:t>
            </a:r>
            <a:r>
              <a:rPr lang="th-TH" dirty="0"/>
              <a:t>มากกว่าที่สมองต้องการอยู่แล้ว </a:t>
            </a:r>
            <a:endParaRPr lang="en-US" dirty="0"/>
          </a:p>
          <a:p>
            <a:r>
              <a:rPr lang="en-US" dirty="0"/>
              <a:t>-</a:t>
            </a:r>
            <a:r>
              <a:rPr lang="th-TH" dirty="0"/>
              <a:t>ความแตกต่างของ </a:t>
            </a:r>
            <a:r>
              <a:rPr lang="en-US" dirty="0"/>
              <a:t>resting flow </a:t>
            </a:r>
            <a:r>
              <a:rPr lang="th-TH" dirty="0"/>
              <a:t>กับ </a:t>
            </a:r>
            <a:r>
              <a:rPr lang="en-US" dirty="0"/>
              <a:t>flow </a:t>
            </a:r>
            <a:r>
              <a:rPr lang="th-TH" dirty="0" err="1"/>
              <a:t>ท่</a:t>
            </a:r>
            <a:r>
              <a:rPr lang="th-TH" dirty="0"/>
              <a:t>จะเกิดอาการก็คือ </a:t>
            </a:r>
            <a:r>
              <a:rPr lang="en-US" dirty="0"/>
              <a:t>reserve</a:t>
            </a:r>
          </a:p>
          <a:p>
            <a:r>
              <a:rPr lang="en-US" dirty="0"/>
              <a:t>-</a:t>
            </a:r>
            <a:r>
              <a:rPr lang="th-TH" dirty="0"/>
              <a:t>สมองทนได้ต่อการลดลงของ</a:t>
            </a:r>
            <a:r>
              <a:rPr lang="en-US" dirty="0"/>
              <a:t> CBF </a:t>
            </a:r>
            <a:r>
              <a:rPr lang="th-TH" dirty="0"/>
              <a:t>ประมาณ </a:t>
            </a:r>
            <a:r>
              <a:rPr lang="en-US" dirty="0"/>
              <a:t>35-40 </a:t>
            </a:r>
            <a:r>
              <a:rPr lang="th-TH" dirty="0"/>
              <a:t>เปอเซ็น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8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Njemanze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dirty="0" err="1"/>
              <a:t>ทำใน</a:t>
            </a:r>
            <a:r>
              <a:rPr lang="th-TH" dirty="0"/>
              <a:t>คน </a:t>
            </a:r>
            <a:r>
              <a:rPr lang="en-US" dirty="0"/>
              <a:t>40 </a:t>
            </a:r>
            <a:r>
              <a:rPr lang="th-TH" dirty="0"/>
              <a:t>คนอายุ อายุ </a:t>
            </a:r>
            <a:r>
              <a:rPr lang="en-US" dirty="0"/>
              <a:t>56+- 18 </a:t>
            </a:r>
            <a:r>
              <a:rPr lang="th-TH" dirty="0"/>
              <a:t>พบว่าเริ่มมีอาการทาง </a:t>
            </a:r>
            <a:r>
              <a:rPr lang="en-US" dirty="0"/>
              <a:t>CNS </a:t>
            </a:r>
            <a:r>
              <a:rPr lang="th-TH" dirty="0"/>
              <a:t>เมื่อ </a:t>
            </a:r>
            <a:r>
              <a:rPr lang="en-US" dirty="0"/>
              <a:t>flow </a:t>
            </a:r>
            <a:r>
              <a:rPr lang="th-TH" dirty="0"/>
              <a:t>ลดลงไปที่ประมาณ </a:t>
            </a:r>
            <a:r>
              <a:rPr lang="en-US" dirty="0"/>
              <a:t>35 </a:t>
            </a:r>
            <a:r>
              <a:rPr lang="th-TH" dirty="0"/>
              <a:t>เปอเซ็นที่ ประมาณ </a:t>
            </a:r>
            <a:r>
              <a:rPr lang="en-US" dirty="0"/>
              <a:t>40 </a:t>
            </a:r>
            <a:r>
              <a:rPr lang="en-US" dirty="0" err="1"/>
              <a:t>mmhg</a:t>
            </a:r>
            <a:r>
              <a:rPr lang="en-US" dirty="0"/>
              <a:t> </a:t>
            </a:r>
            <a:r>
              <a:rPr lang="th-TH" dirty="0"/>
              <a:t>และเริ่มเกิด </a:t>
            </a:r>
            <a:r>
              <a:rPr lang="en-US" dirty="0"/>
              <a:t>syncope </a:t>
            </a:r>
            <a:r>
              <a:rPr lang="th-TH" dirty="0"/>
              <a:t>เมื่อประมาณ </a:t>
            </a:r>
            <a:r>
              <a:rPr lang="en-US" dirty="0"/>
              <a:t>flow </a:t>
            </a:r>
            <a:r>
              <a:rPr lang="th-TH" dirty="0"/>
              <a:t>ลดลง </a:t>
            </a:r>
            <a:r>
              <a:rPr lang="en-US" dirty="0"/>
              <a:t>50 </a:t>
            </a:r>
            <a:r>
              <a:rPr lang="th-TH" dirty="0"/>
              <a:t>เปอเซ็น</a:t>
            </a:r>
            <a:endParaRPr lang="en-US" dirty="0"/>
          </a:p>
          <a:p>
            <a:r>
              <a:rPr lang="en-US" dirty="0"/>
              <a:t>------ </a:t>
            </a:r>
            <a:r>
              <a:rPr lang="th-TH" dirty="0"/>
              <a:t>แต่ </a:t>
            </a:r>
            <a:r>
              <a:rPr lang="en-US" dirty="0"/>
              <a:t>CBF </a:t>
            </a:r>
            <a:r>
              <a:rPr lang="th-TH" dirty="0" err="1"/>
              <a:t>จริงๆ</a:t>
            </a:r>
            <a:r>
              <a:rPr lang="th-TH" dirty="0"/>
              <a:t>นั้นมันน่าจะเสีย </a:t>
            </a:r>
            <a:r>
              <a:rPr lang="en-US" dirty="0"/>
              <a:t>autoregulation </a:t>
            </a:r>
            <a:r>
              <a:rPr lang="th-TH" dirty="0"/>
              <a:t>ไปก่อนหน้าที่จะเกิดอาการอยู่แล้ว</a:t>
            </a:r>
          </a:p>
          <a:p>
            <a:r>
              <a:rPr lang="th-TH" dirty="0"/>
              <a:t>ซึ่งหาก </a:t>
            </a:r>
            <a:r>
              <a:rPr lang="en-US" dirty="0"/>
              <a:t>CNS blood flow </a:t>
            </a:r>
            <a:r>
              <a:rPr lang="th-TH" dirty="0"/>
              <a:t>มันเสียสมดุลไปก้จะทำให้คนไข้มีอาการได้ง่ายกว่านี้ซึ่งจะกล่าวต่อไปว่ามีอะไรบ้างที่ทำให้มันเสียสมดุ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6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4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Autoregulation </a:t>
            </a:r>
            <a:r>
              <a:rPr lang="th-TH" dirty="0"/>
              <a:t>มันจะ </a:t>
            </a:r>
            <a:r>
              <a:rPr lang="en-US" dirty="0"/>
              <a:t>impair </a:t>
            </a:r>
            <a:r>
              <a:rPr lang="th-TH" dirty="0"/>
              <a:t>ใน </a:t>
            </a:r>
            <a:r>
              <a:rPr lang="en-US" dirty="0"/>
              <a:t>4 </a:t>
            </a:r>
            <a:r>
              <a:rPr lang="th-TH" dirty="0"/>
              <a:t>โรคหลักๆต่อไปนี้ </a:t>
            </a:r>
          </a:p>
          <a:p>
            <a:r>
              <a:rPr lang="en-US" dirty="0"/>
              <a:t>- 2 </a:t>
            </a:r>
            <a:r>
              <a:rPr lang="th-TH" dirty="0"/>
              <a:t>โรคบนมักจะทำให้ </a:t>
            </a:r>
            <a:r>
              <a:rPr lang="en-US" dirty="0"/>
              <a:t>resting cerebral blood flow value </a:t>
            </a:r>
            <a:r>
              <a:rPr lang="th-TH" dirty="0"/>
              <a:t>ลดลงไปประมาณ </a:t>
            </a:r>
            <a:r>
              <a:rPr lang="en-US" dirty="0"/>
              <a:t>50 </a:t>
            </a:r>
            <a:r>
              <a:rPr lang="th-TH" dirty="0"/>
              <a:t>เปอเซ็นจากคนปกติ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18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ในเรื่องของ </a:t>
            </a:r>
            <a:r>
              <a:rPr lang="en-US" dirty="0"/>
              <a:t>spinal cord </a:t>
            </a:r>
            <a:r>
              <a:rPr lang="th-TH" dirty="0"/>
              <a:t>ว่าส่งผลต่อ </a:t>
            </a:r>
            <a:r>
              <a:rPr lang="en-US" dirty="0"/>
              <a:t>resting CBF </a:t>
            </a:r>
            <a:r>
              <a:rPr lang="th-TH" dirty="0"/>
              <a:t>ยังไงบ้างยังไม่ค่อยมีการศึกษาออกมาแต่เค้าเชื่อว่า </a:t>
            </a:r>
            <a:r>
              <a:rPr lang="en-US" dirty="0"/>
              <a:t>spinal cord </a:t>
            </a:r>
            <a:r>
              <a:rPr lang="th-TH" dirty="0" err="1"/>
              <a:t>ก้</a:t>
            </a:r>
            <a:r>
              <a:rPr lang="th-TH" dirty="0"/>
              <a:t>เหมือนกับ </a:t>
            </a:r>
            <a:r>
              <a:rPr lang="en-US" dirty="0"/>
              <a:t>brain </a:t>
            </a:r>
            <a:r>
              <a:rPr lang="th-TH" dirty="0" err="1"/>
              <a:t>เล็กๆ</a:t>
            </a:r>
            <a:r>
              <a:rPr lang="th-TH" dirty="0"/>
              <a:t> ดังนั้นมันน่าจะใกล้เคียงกันแต่อย่างไรก้คงต่อรอการศึกษาเพิ่มเติมมายืนยันอีกครั้งหนึ่ง</a:t>
            </a:r>
          </a:p>
          <a:p>
            <a:r>
              <a:rPr lang="en-US" dirty="0"/>
              <a:t>-</a:t>
            </a:r>
            <a:r>
              <a:rPr lang="th-TH" dirty="0"/>
              <a:t>จากกราฟแสดงให้เห็นว่าเวลามี </a:t>
            </a:r>
            <a:r>
              <a:rPr lang="en-US" dirty="0" err="1"/>
              <a:t>inj</a:t>
            </a:r>
            <a:r>
              <a:rPr lang="en-US" dirty="0"/>
              <a:t> </a:t>
            </a:r>
            <a:r>
              <a:rPr lang="th-TH" dirty="0"/>
              <a:t>ต่อ </a:t>
            </a:r>
            <a:r>
              <a:rPr lang="en-US" dirty="0"/>
              <a:t>brain</a:t>
            </a:r>
            <a:r>
              <a:rPr lang="th-TH" dirty="0"/>
              <a:t> แสดงให้เห็นว่า </a:t>
            </a:r>
            <a:r>
              <a:rPr lang="en-US" dirty="0"/>
              <a:t>CBF </a:t>
            </a:r>
            <a:r>
              <a:rPr lang="th-TH" dirty="0"/>
              <a:t>จะเหลือประมาณครึ่งหนึ่งของปกติ แล้วก็จะมีการ </a:t>
            </a:r>
            <a:r>
              <a:rPr lang="en-US" dirty="0"/>
              <a:t>impair </a:t>
            </a:r>
            <a:r>
              <a:rPr lang="th-TH" dirty="0"/>
              <a:t>ของ </a:t>
            </a:r>
            <a:r>
              <a:rPr lang="en-US" dirty="0"/>
              <a:t>autoregulation </a:t>
            </a:r>
            <a:r>
              <a:rPr lang="th-TH" dirty="0"/>
              <a:t>ซึ่ง</a:t>
            </a:r>
            <a:r>
              <a:rPr lang="th-TH" dirty="0" err="1"/>
              <a:t>พิจาณา</a:t>
            </a:r>
            <a:r>
              <a:rPr lang="th-TH" dirty="0"/>
              <a:t>ง่ายๆเมื่อคนปกติ </a:t>
            </a:r>
            <a:r>
              <a:rPr lang="en-US" dirty="0"/>
              <a:t>MAP </a:t>
            </a:r>
            <a:r>
              <a:rPr lang="th-TH" dirty="0"/>
              <a:t>ลดลงไปที่ </a:t>
            </a:r>
            <a:r>
              <a:rPr lang="en-US" dirty="0"/>
              <a:t>50mHg </a:t>
            </a:r>
            <a:r>
              <a:rPr lang="th-TH" dirty="0"/>
              <a:t>ก็มีการลดของ </a:t>
            </a:r>
            <a:r>
              <a:rPr lang="en-US" dirty="0"/>
              <a:t>CBF </a:t>
            </a:r>
            <a:r>
              <a:rPr lang="th-TH" dirty="0"/>
              <a:t>ลงแล้วแต่ส่งผลไม่รุนแรงต่อ </a:t>
            </a:r>
            <a:r>
              <a:rPr lang="en-US" dirty="0"/>
              <a:t>CNS blood flow reserve </a:t>
            </a:r>
            <a:r>
              <a:rPr lang="th-TH" dirty="0"/>
              <a:t>แต่เมื่อคนที่มี </a:t>
            </a:r>
            <a:r>
              <a:rPr lang="en-US" dirty="0" err="1"/>
              <a:t>inj</a:t>
            </a:r>
            <a:r>
              <a:rPr lang="en-US" dirty="0"/>
              <a:t> MAP </a:t>
            </a:r>
            <a:r>
              <a:rPr lang="th-TH" dirty="0"/>
              <a:t>ลดลงถึง </a:t>
            </a:r>
            <a:r>
              <a:rPr lang="en-US" dirty="0"/>
              <a:t>50 flow </a:t>
            </a:r>
            <a:r>
              <a:rPr lang="th-TH" dirty="0"/>
              <a:t>ที่ลดลงอาจจะส่งผลให้เกิดอันตรายต่อสมองมากขึ้น</a:t>
            </a:r>
            <a:endParaRPr lang="en-US" dirty="0"/>
          </a:p>
          <a:p>
            <a:r>
              <a:rPr lang="en-US" dirty="0"/>
              <a:t>-Impaired autoregulation at least 72 h  </a:t>
            </a:r>
            <a:r>
              <a:rPr lang="th-TH" dirty="0"/>
              <a:t>แต่มีการศึกษาในสัตว์ที่ </a:t>
            </a:r>
            <a:r>
              <a:rPr lang="en-US" dirty="0"/>
              <a:t>spinal cord injury</a:t>
            </a:r>
            <a:r>
              <a:rPr lang="th-TH" dirty="0"/>
              <a:t>ว่าอาจจะ </a:t>
            </a:r>
            <a:r>
              <a:rPr lang="en-US" dirty="0"/>
              <a:t>impair </a:t>
            </a:r>
            <a:r>
              <a:rPr lang="th-TH" dirty="0"/>
              <a:t>ได้ถึง </a:t>
            </a:r>
            <a:r>
              <a:rPr lang="en-US" dirty="0"/>
              <a:t>7 </a:t>
            </a:r>
            <a:r>
              <a:rPr lang="th-TH" dirty="0"/>
              <a:t>วัน</a:t>
            </a:r>
            <a:r>
              <a:rPr lang="en-US" dirty="0"/>
              <a:t> </a:t>
            </a:r>
            <a:r>
              <a:rPr lang="th-TH" dirty="0"/>
              <a:t>ดังนั้นจึง </a:t>
            </a:r>
            <a:r>
              <a:rPr lang="en-US" dirty="0"/>
              <a:t>recommend </a:t>
            </a:r>
            <a:r>
              <a:rPr lang="th-TH" dirty="0"/>
              <a:t>ให้ </a:t>
            </a:r>
            <a:r>
              <a:rPr lang="en-US" dirty="0"/>
              <a:t>support</a:t>
            </a:r>
            <a:r>
              <a:rPr lang="th-TH" dirty="0"/>
              <a:t> </a:t>
            </a:r>
            <a:r>
              <a:rPr lang="en-US" dirty="0"/>
              <a:t>MAP </a:t>
            </a:r>
            <a:r>
              <a:rPr lang="th-TH" dirty="0"/>
              <a:t>อย่างน้อย </a:t>
            </a:r>
            <a:r>
              <a:rPr lang="en-US" dirty="0"/>
              <a:t>7 </a:t>
            </a:r>
            <a:r>
              <a:rPr lang="th-TH" dirty="0"/>
              <a:t>วัน ในคนไข้ </a:t>
            </a:r>
            <a:r>
              <a:rPr lang="en-US" dirty="0"/>
              <a:t>acute CNS injury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12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จากสมการนี้อะไรก็ตามที่ทำให้ </a:t>
            </a:r>
            <a:r>
              <a:rPr lang="en-US" dirty="0"/>
              <a:t>ICP </a:t>
            </a:r>
            <a:r>
              <a:rPr lang="th-TH" dirty="0"/>
              <a:t>หรือ </a:t>
            </a:r>
            <a:r>
              <a:rPr lang="en-US" dirty="0"/>
              <a:t>venous pressure </a:t>
            </a:r>
            <a:r>
              <a:rPr lang="th-TH" dirty="0"/>
              <a:t>หรือ </a:t>
            </a:r>
            <a:r>
              <a:rPr lang="en-US" dirty="0"/>
              <a:t>local tissue pressure </a:t>
            </a:r>
            <a:r>
              <a:rPr lang="th-TH" dirty="0"/>
              <a:t>สูงก็จะทำให้ </a:t>
            </a:r>
            <a:r>
              <a:rPr lang="en-US" dirty="0"/>
              <a:t>perfusion pressure </a:t>
            </a:r>
            <a:r>
              <a:rPr lang="th-TH" dirty="0"/>
              <a:t>มันน้อยเมื่อ </a:t>
            </a:r>
            <a:r>
              <a:rPr lang="en-US" dirty="0"/>
              <a:t>MAP </a:t>
            </a:r>
            <a:r>
              <a:rPr lang="th-TH" dirty="0"/>
              <a:t>เท่าเดิม ซึ่งสาเหตุหลักที่เราทราบที่ทำให้ </a:t>
            </a:r>
            <a:r>
              <a:rPr lang="en-US" dirty="0"/>
              <a:t>ICP </a:t>
            </a:r>
            <a:r>
              <a:rPr lang="th-TH" dirty="0"/>
              <a:t>สูงก็เช่นพวก </a:t>
            </a:r>
            <a:r>
              <a:rPr lang="en-US" dirty="0"/>
              <a:t>brain </a:t>
            </a:r>
            <a:r>
              <a:rPr lang="en-US" dirty="0" err="1"/>
              <a:t>tumo</a:t>
            </a:r>
            <a:r>
              <a:rPr lang="en-US" dirty="0"/>
              <a:t>, hydrocephalus, brain </a:t>
            </a:r>
            <a:r>
              <a:rPr lang="th-TH" dirty="0"/>
              <a:t>บวม</a:t>
            </a:r>
          </a:p>
          <a:p>
            <a:pPr marL="171450" indent="-171450">
              <a:buFontTx/>
              <a:buChar char="-"/>
            </a:pPr>
            <a:r>
              <a:rPr lang="th-TH" dirty="0"/>
              <a:t>เพราะในภาวะปกติแล้วค่า</a:t>
            </a:r>
            <a:r>
              <a:rPr lang="en-US" dirty="0"/>
              <a:t> pressure </a:t>
            </a:r>
            <a:r>
              <a:rPr lang="th-TH" dirty="0" err="1"/>
              <a:t>ต่างๆ</a:t>
            </a:r>
            <a:r>
              <a:rPr lang="th-TH" dirty="0"/>
              <a:t>เหล่านี้มันจะต่ำ เราจึง </a:t>
            </a:r>
            <a:r>
              <a:rPr lang="en-US" dirty="0"/>
              <a:t>assume </a:t>
            </a:r>
            <a:r>
              <a:rPr lang="th-TH" dirty="0"/>
              <a:t>เอาว่า </a:t>
            </a:r>
            <a:r>
              <a:rPr lang="en-US" dirty="0"/>
              <a:t>MAP </a:t>
            </a:r>
            <a:r>
              <a:rPr lang="th-TH" dirty="0"/>
              <a:t>มันก็น่าจะพอๆ กับ </a:t>
            </a:r>
            <a:r>
              <a:rPr lang="en-US" dirty="0"/>
              <a:t>CPP </a:t>
            </a:r>
            <a:r>
              <a:rPr lang="th-TH" dirty="0"/>
              <a:t>แต่เมื่อใดก็จามเมื่อค่า </a:t>
            </a:r>
            <a:r>
              <a:rPr lang="en-US" dirty="0"/>
              <a:t>pressure </a:t>
            </a:r>
            <a:r>
              <a:rPr lang="th-TH" dirty="0"/>
              <a:t>ที่เป็นตัวลบเหล่านี้มันสูงขึ้นค่า </a:t>
            </a:r>
            <a:r>
              <a:rPr lang="en-US" dirty="0"/>
              <a:t>MAP </a:t>
            </a:r>
            <a:r>
              <a:rPr lang="th-TH" dirty="0"/>
              <a:t>ที่เราคิดว่ามันน่าจะพอๆกับ </a:t>
            </a:r>
            <a:r>
              <a:rPr lang="en-US" dirty="0"/>
              <a:t>CPP </a:t>
            </a:r>
            <a:r>
              <a:rPr lang="th-TH" dirty="0" err="1"/>
              <a:t>นี</a:t>
            </a:r>
            <a:r>
              <a:rPr lang="th-TH" dirty="0"/>
              <a:t>มันจะไม่จริงละเพราะ</a:t>
            </a:r>
            <a:r>
              <a:rPr lang="en-US" dirty="0"/>
              <a:t>CPP </a:t>
            </a:r>
            <a:r>
              <a:rPr lang="th-TH" dirty="0"/>
              <a:t>จะต่ำว่า </a:t>
            </a:r>
            <a:r>
              <a:rPr lang="en-US" dirty="0"/>
              <a:t>MAP </a:t>
            </a:r>
            <a:r>
              <a:rPr lang="th-TH" dirty="0"/>
              <a:t>มาก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th-TH" dirty="0"/>
              <a:t>พูดถึงเรื่อง </a:t>
            </a:r>
            <a:r>
              <a:rPr lang="en-US" dirty="0"/>
              <a:t>transmural pressure </a:t>
            </a:r>
            <a:r>
              <a:rPr lang="th-TH" dirty="0"/>
              <a:t>คือ </a:t>
            </a:r>
            <a:r>
              <a:rPr lang="en-US" dirty="0"/>
              <a:t>intraluminal pressure –</a:t>
            </a:r>
            <a:r>
              <a:rPr lang="th-TH" dirty="0"/>
              <a:t> </a:t>
            </a:r>
            <a:r>
              <a:rPr lang="en-US" dirty="0"/>
              <a:t>local tissue pressure </a:t>
            </a:r>
            <a:r>
              <a:rPr lang="th-TH" dirty="0"/>
              <a:t>ก็คืออย่างใน </a:t>
            </a:r>
            <a:r>
              <a:rPr lang="en-US" dirty="0"/>
              <a:t>cervical stenosis </a:t>
            </a:r>
            <a:r>
              <a:rPr lang="th-TH" dirty="0"/>
              <a:t>เลือดที่ไปเลี้ยง </a:t>
            </a:r>
            <a:r>
              <a:rPr lang="en-US" dirty="0"/>
              <a:t>cord </a:t>
            </a:r>
            <a:r>
              <a:rPr lang="th-TH" dirty="0"/>
              <a:t>จะไม่ได้คำนวณเป็น </a:t>
            </a:r>
            <a:r>
              <a:rPr lang="en-US" dirty="0"/>
              <a:t>perfusion pressure </a:t>
            </a:r>
            <a:r>
              <a:rPr lang="th-TH" dirty="0"/>
              <a:t>แต่จะคำนวณเป็น </a:t>
            </a:r>
            <a:r>
              <a:rPr lang="en-US" dirty="0"/>
              <a:t>transmural pressure </a:t>
            </a:r>
            <a:r>
              <a:rPr lang="th-TH" dirty="0"/>
              <a:t>แทนซึ่งแรงกดยิ่งมากเลือดที่ไปเลี้ยงยิ่งน้อยคล้ายๆกับ </a:t>
            </a:r>
            <a:r>
              <a:rPr lang="en-US" dirty="0"/>
              <a:t>perfusion pressure </a:t>
            </a:r>
            <a:r>
              <a:rPr lang="th-TH" dirty="0"/>
              <a:t>นั่นเอง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8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th-TH" dirty="0"/>
              <a:t>ทั้ง </a:t>
            </a:r>
            <a:r>
              <a:rPr lang="en-US" dirty="0"/>
              <a:t>lower upper limit </a:t>
            </a:r>
            <a:r>
              <a:rPr lang="th-TH" dirty="0"/>
              <a:t>ของ </a:t>
            </a:r>
            <a:r>
              <a:rPr lang="en-US" dirty="0"/>
              <a:t>autoregulation </a:t>
            </a:r>
            <a:r>
              <a:rPr lang="th-TH" dirty="0"/>
              <a:t>ก็จะเปลี่ยนไปในทิศทางที่สูงขึ้น อธิบายได้จาก </a:t>
            </a:r>
            <a:r>
              <a:rPr lang="en-US" dirty="0"/>
              <a:t>vessel </a:t>
            </a:r>
            <a:r>
              <a:rPr lang="th-TH" dirty="0"/>
              <a:t>มัน </a:t>
            </a:r>
            <a:r>
              <a:rPr lang="en-US" dirty="0"/>
              <a:t>distention </a:t>
            </a:r>
            <a:r>
              <a:rPr lang="th-TH" dirty="0"/>
              <a:t>น้อยลงเพื่อ</a:t>
            </a:r>
          </a:p>
          <a:p>
            <a:pPr marL="171450" indent="-171450">
              <a:buFontTx/>
              <a:buChar char="-"/>
            </a:pPr>
            <a:r>
              <a:rPr lang="th-TH" dirty="0"/>
              <a:t>มีงานวิจัยของ </a:t>
            </a:r>
            <a:r>
              <a:rPr lang="en-US" dirty="0"/>
              <a:t>standard </a:t>
            </a:r>
            <a:r>
              <a:rPr lang="th-TH" dirty="0"/>
              <a:t>กล่าวไว้ว่า ถ้า </a:t>
            </a:r>
            <a:r>
              <a:rPr lang="en-US" dirty="0"/>
              <a:t>treat HT </a:t>
            </a:r>
            <a:r>
              <a:rPr lang="th-TH" dirty="0" err="1"/>
              <a:t>ดีๆ</a:t>
            </a:r>
            <a:r>
              <a:rPr lang="th-TH" dirty="0"/>
              <a:t> กราฟมันอาจจะกลับไปที่ </a:t>
            </a:r>
            <a:r>
              <a:rPr lang="en-US" dirty="0"/>
              <a:t>left shift </a:t>
            </a:r>
            <a:r>
              <a:rPr lang="th-TH" dirty="0"/>
              <a:t>ใกล้เคียงกับคนปกติได้นะ เค้าทำการทดลองในคน </a:t>
            </a:r>
            <a:r>
              <a:rPr lang="en-US" dirty="0"/>
              <a:t>3 </a:t>
            </a:r>
            <a:r>
              <a:rPr lang="th-TH" dirty="0"/>
              <a:t>กลุ่ม </a:t>
            </a:r>
            <a:endParaRPr lang="en-US" dirty="0"/>
          </a:p>
          <a:p>
            <a:pPr marL="228600" indent="-228600">
              <a:buFontTx/>
              <a:buAutoNum type="arabicPeriod"/>
            </a:pPr>
            <a:r>
              <a:rPr lang="th-TH" dirty="0"/>
              <a:t>คนที่ </a:t>
            </a:r>
            <a:r>
              <a:rPr lang="en-US" dirty="0"/>
              <a:t>well control HT baseline MAP = 116+-18 </a:t>
            </a:r>
            <a:r>
              <a:rPr lang="th-TH" dirty="0"/>
              <a:t>พบว่า </a:t>
            </a:r>
            <a:r>
              <a:rPr lang="en-US" dirty="0"/>
              <a:t>lower </a:t>
            </a:r>
            <a:r>
              <a:rPr lang="th-TH" dirty="0"/>
              <a:t>อยู่ที่ </a:t>
            </a:r>
            <a:r>
              <a:rPr lang="en-US" dirty="0"/>
              <a:t>96+-17</a:t>
            </a:r>
          </a:p>
          <a:p>
            <a:pPr marL="228600" indent="-228600">
              <a:buFontTx/>
              <a:buAutoNum type="arabicPeriod"/>
            </a:pPr>
            <a:r>
              <a:rPr lang="th-TH" dirty="0"/>
              <a:t>คนที่ไม่ได้รับการ </a:t>
            </a:r>
            <a:r>
              <a:rPr lang="en-US" dirty="0"/>
              <a:t>treat baseline MAP 145+- 17 lower </a:t>
            </a:r>
            <a:r>
              <a:rPr lang="th-TH" dirty="0"/>
              <a:t>อยู่ที่ </a:t>
            </a:r>
            <a:r>
              <a:rPr lang="en-US" dirty="0"/>
              <a:t>113+-17</a:t>
            </a:r>
          </a:p>
          <a:p>
            <a:pPr marL="228600" indent="-228600">
              <a:buFontTx/>
              <a:buAutoNum type="arabicPeriod"/>
            </a:pPr>
            <a:r>
              <a:rPr lang="th-TH" dirty="0"/>
              <a:t>คนที่ ปกติ </a:t>
            </a:r>
            <a:r>
              <a:rPr lang="en-US" dirty="0"/>
              <a:t> baseline 98+-10  lower limit </a:t>
            </a:r>
            <a:r>
              <a:rPr lang="th-TH" dirty="0"/>
              <a:t>อยู่ที่ </a:t>
            </a:r>
            <a:r>
              <a:rPr lang="en-US" dirty="0"/>
              <a:t>73+-9 </a:t>
            </a:r>
          </a:p>
          <a:p>
            <a:pPr marL="0" indent="0">
              <a:buFontTx/>
              <a:buNone/>
            </a:pPr>
            <a:r>
              <a:rPr lang="th-TH" dirty="0"/>
              <a:t>โดยคนที่เป็น </a:t>
            </a:r>
            <a:r>
              <a:rPr lang="en-US" dirty="0"/>
              <a:t>hypertension</a:t>
            </a:r>
            <a:r>
              <a:rPr lang="th-TH" dirty="0"/>
              <a:t> ได้รับการรักษา </a:t>
            </a:r>
            <a:r>
              <a:rPr lang="en-US" dirty="0"/>
              <a:t>1-8 </a:t>
            </a:r>
            <a:r>
              <a:rPr lang="th-TH" dirty="0"/>
              <a:t>ปี</a:t>
            </a:r>
            <a:r>
              <a:rPr lang="en-US" dirty="0"/>
              <a:t> </a:t>
            </a:r>
            <a:r>
              <a:rPr lang="th-TH" dirty="0"/>
              <a:t>โดยก่อนหน้าที่จะ </a:t>
            </a:r>
            <a:r>
              <a:rPr lang="en-US" dirty="0"/>
              <a:t>treat</a:t>
            </a:r>
            <a:r>
              <a:rPr lang="th-TH" dirty="0"/>
              <a:t> </a:t>
            </a:r>
            <a:r>
              <a:rPr lang="en-US" dirty="0"/>
              <a:t>MAP </a:t>
            </a:r>
            <a:r>
              <a:rPr lang="th-TH" dirty="0"/>
              <a:t>เดิมอยู่ประมาณ </a:t>
            </a:r>
            <a:r>
              <a:rPr lang="en-US" dirty="0"/>
              <a:t>148+-12 </a:t>
            </a:r>
            <a:r>
              <a:rPr lang="th-TH" dirty="0"/>
              <a:t>ซึ่งเค้าก็สังเกตได้ว่า</a:t>
            </a:r>
            <a:r>
              <a:rPr lang="th-TH" dirty="0" err="1"/>
              <a:t>จริงๆ</a:t>
            </a:r>
            <a:r>
              <a:rPr lang="th-TH" dirty="0"/>
              <a:t>ความดันมันลดลงนะแล้วมันก็มี </a:t>
            </a:r>
            <a:r>
              <a:rPr lang="en-US" dirty="0"/>
              <a:t>left shift </a:t>
            </a:r>
            <a:r>
              <a:rPr lang="th-TH" dirty="0"/>
              <a:t>แต่เวลาเท่าไหร่ถึงจะเริ่มมี </a:t>
            </a:r>
            <a:r>
              <a:rPr lang="en-US" dirty="0"/>
              <a:t>left shift </a:t>
            </a:r>
            <a:r>
              <a:rPr lang="th-TH" dirty="0"/>
              <a:t>เค้าไม่สามารถบอกได้</a:t>
            </a:r>
          </a:p>
          <a:p>
            <a:pPr marL="0" indent="0">
              <a:buFontTx/>
              <a:buNone/>
            </a:pPr>
            <a:r>
              <a:rPr lang="th-TH" dirty="0"/>
              <a:t>แต่มีการศึกษาใน </a:t>
            </a:r>
            <a:r>
              <a:rPr lang="en-US" dirty="0"/>
              <a:t>subgroup </a:t>
            </a:r>
            <a:r>
              <a:rPr lang="th-TH" dirty="0"/>
              <a:t>แยกออกมา </a:t>
            </a:r>
            <a:r>
              <a:rPr lang="en-US" dirty="0"/>
              <a:t>4</a:t>
            </a:r>
            <a:r>
              <a:rPr lang="th-TH" dirty="0"/>
              <a:t> คนที่เป็น </a:t>
            </a:r>
            <a:r>
              <a:rPr lang="en-US" dirty="0"/>
              <a:t>sever hypertension </a:t>
            </a:r>
            <a:r>
              <a:rPr lang="th-TH" dirty="0"/>
              <a:t>ศึกษาก่อนและหลังการ </a:t>
            </a:r>
            <a:r>
              <a:rPr lang="en-US" dirty="0"/>
              <a:t>treat</a:t>
            </a:r>
            <a:r>
              <a:rPr lang="th-TH" dirty="0"/>
              <a:t> </a:t>
            </a:r>
            <a:r>
              <a:rPr lang="en-US" dirty="0"/>
              <a:t>8-12 </a:t>
            </a:r>
            <a:r>
              <a:rPr lang="th-TH" dirty="0"/>
              <a:t>เดือน พบว่ามีแค่คนเดียวที่มี </a:t>
            </a:r>
            <a:r>
              <a:rPr lang="en-US" dirty="0"/>
              <a:t>left shift </a:t>
            </a:r>
            <a:r>
              <a:rPr lang="th-TH" dirty="0"/>
              <a:t>ของ </a:t>
            </a:r>
            <a:r>
              <a:rPr lang="en-US" dirty="0"/>
              <a:t>autoregulation </a:t>
            </a:r>
            <a:r>
              <a:rPr lang="th-TH" dirty="0"/>
              <a:t>คนเดียว ดังนั้นจึงบอกได้เพียงว่าการ </a:t>
            </a:r>
            <a:r>
              <a:rPr lang="en-US" dirty="0"/>
              <a:t>reset </a:t>
            </a:r>
            <a:r>
              <a:rPr lang="th-TH" dirty="0"/>
              <a:t>มันต้องใช้เวลาแต่ไม่รู้ว่านานเท่าไหร่ต้องรอการศึกษาต่อไป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5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การที่ </a:t>
            </a:r>
            <a:r>
              <a:rPr lang="en-US" dirty="0"/>
              <a:t>brain </a:t>
            </a:r>
            <a:r>
              <a:rPr lang="th-TH" dirty="0"/>
              <a:t>ทนต่อ </a:t>
            </a:r>
            <a:r>
              <a:rPr lang="en-US" dirty="0"/>
              <a:t>hypotension </a:t>
            </a:r>
            <a:r>
              <a:rPr lang="th-TH" dirty="0"/>
              <a:t>ได้เพราะมี </a:t>
            </a:r>
            <a:r>
              <a:rPr lang="en-US" dirty="0"/>
              <a:t>blood supply </a:t>
            </a:r>
            <a:r>
              <a:rPr lang="th-TH" dirty="0"/>
              <a:t>สำรองเยอะแล้วก้ยังมีพวก </a:t>
            </a:r>
            <a:r>
              <a:rPr lang="en-US" dirty="0"/>
              <a:t>collateralization </a:t>
            </a:r>
            <a:r>
              <a:rPr lang="th-TH" dirty="0"/>
              <a:t>ของเส้นเลือด</a:t>
            </a:r>
            <a:r>
              <a:rPr lang="th-TH" dirty="0" err="1"/>
              <a:t>ต่างๆ</a:t>
            </a:r>
            <a:r>
              <a:rPr lang="th-TH" dirty="0"/>
              <a:t>ด้วย ซึ่งมักจะมีหลายเส้นไปเลี้ยง</a:t>
            </a:r>
            <a:r>
              <a:rPr lang="en-US" dirty="0"/>
              <a:t> brain </a:t>
            </a:r>
            <a:r>
              <a:rPr lang="th-TH" dirty="0"/>
              <a:t>ในตำแหน่งหนึ่งตำแหน่งใด แต่หากมีปัญหาเช่น </a:t>
            </a:r>
            <a:r>
              <a:rPr lang="en-US" dirty="0"/>
              <a:t>vascular disease, variation </a:t>
            </a:r>
            <a:r>
              <a:rPr lang="th-TH" dirty="0"/>
              <a:t>ของ </a:t>
            </a:r>
            <a:r>
              <a:rPr lang="en-US" dirty="0"/>
              <a:t>collateral </a:t>
            </a:r>
            <a:r>
              <a:rPr lang="th-TH" dirty="0"/>
              <a:t>เส้นเลือด</a:t>
            </a:r>
            <a:r>
              <a:rPr lang="th-TH" dirty="0" err="1"/>
              <a:t>ต่างๆ</a:t>
            </a:r>
            <a:r>
              <a:rPr lang="th-TH" dirty="0"/>
              <a:t> </a:t>
            </a:r>
            <a:r>
              <a:rPr lang="th-TH" dirty="0" err="1"/>
              <a:t>ก้</a:t>
            </a:r>
            <a:r>
              <a:rPr lang="th-TH" dirty="0"/>
              <a:t>จะทำให้เกิดปัญหาต่อ </a:t>
            </a:r>
            <a:r>
              <a:rPr lang="en-US" dirty="0"/>
              <a:t>brain </a:t>
            </a:r>
            <a:r>
              <a:rPr lang="th-TH" dirty="0"/>
              <a:t>ได้ง่ายขึ้นซึ่งปัญหาเหล่านั้นจะเกี่ยวข้องกับ</a:t>
            </a:r>
            <a:r>
              <a:rPr lang="en-US" dirty="0"/>
              <a:t>3 </a:t>
            </a:r>
            <a:r>
              <a:rPr lang="th-TH" dirty="0"/>
              <a:t>อย่างนี้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ในระหว่าง </a:t>
            </a:r>
            <a:r>
              <a:rPr lang="en-US" dirty="0"/>
              <a:t>intraoperative </a:t>
            </a:r>
            <a:r>
              <a:rPr lang="th-TH" dirty="0"/>
              <a:t>มันก็มักจะมีอกาสที่จะเกิด </a:t>
            </a:r>
            <a:r>
              <a:rPr lang="en-US" dirty="0"/>
              <a:t>hypotension </a:t>
            </a:r>
            <a:r>
              <a:rPr lang="th-TH" dirty="0"/>
              <a:t>หรือ มีค่า </a:t>
            </a:r>
            <a:r>
              <a:rPr lang="en-US" dirty="0"/>
              <a:t>MAP </a:t>
            </a:r>
            <a:r>
              <a:rPr lang="th-TH" dirty="0"/>
              <a:t>ที่ลดลงเมื่อเทียบกับคนที่ไม่ได้รับการดมยาไม่ว่าจะจากยาของเราหรือปัจจัย</a:t>
            </a:r>
            <a:r>
              <a:rPr lang="th-TH" dirty="0" err="1"/>
              <a:t>อื่นๆ</a:t>
            </a:r>
            <a:r>
              <a:rPr lang="th-TH" dirty="0"/>
              <a:t> แล้วเรื่องที่เรามักจะ </a:t>
            </a:r>
            <a:r>
              <a:rPr lang="en-US" dirty="0"/>
              <a:t>concern </a:t>
            </a:r>
            <a:r>
              <a:rPr lang="th-TH" dirty="0"/>
              <a:t>ก็มักจะเป็นค่า </a:t>
            </a:r>
            <a:r>
              <a:rPr lang="en-US" dirty="0"/>
              <a:t>MAP </a:t>
            </a:r>
            <a:r>
              <a:rPr lang="th-TH" dirty="0"/>
              <a:t>ที่เท่าไหร่ล่ะที่เราจะยอมรับได้โดยไม่ส่งผลต่อ </a:t>
            </a:r>
            <a:r>
              <a:rPr lang="en-US" dirty="0"/>
              <a:t>CNS </a:t>
            </a:r>
            <a:r>
              <a:rPr lang="th-TH" dirty="0"/>
              <a:t>ของคนไข้ นอกจากค่าที่ต่ำสุดที่เราจะยอมรับได้แล้วก็ยังจะมีเรื่องของเวลาอีกเพราะคนไข้อาจจะทนต่อ </a:t>
            </a:r>
            <a:r>
              <a:rPr lang="en-US" dirty="0"/>
              <a:t>hypotension </a:t>
            </a:r>
            <a:r>
              <a:rPr lang="th-TH" dirty="0"/>
              <a:t>ได้แค่</a:t>
            </a:r>
            <a:r>
              <a:rPr lang="th-TH" dirty="0" err="1"/>
              <a:t>ช่ว</a:t>
            </a:r>
            <a:r>
              <a:rPr lang="th-TH" dirty="0"/>
              <a:t>วงสั้นๆถ้า </a:t>
            </a:r>
            <a:r>
              <a:rPr lang="en-US" dirty="0"/>
              <a:t>MAP </a:t>
            </a:r>
            <a:r>
              <a:rPr lang="th-TH" dirty="0"/>
              <a:t>ยิ่งต่ำเป็นเวลานานก็อาจจะส่งผลต่อ </a:t>
            </a:r>
            <a:r>
              <a:rPr lang="en-US" dirty="0"/>
              <a:t>CNS </a:t>
            </a:r>
            <a:r>
              <a:rPr lang="th-TH" dirty="0"/>
              <a:t>ได้เช่นกันซึ่งเวลาเท่าไหร่นั้นก็บอกไม่ได้เหมือนกันขึ้นอยู่กับแต่ละบุคคล </a:t>
            </a:r>
          </a:p>
          <a:p>
            <a:r>
              <a:rPr lang="th-TH" dirty="0"/>
              <a:t>เมื่อพูดถึงการ </a:t>
            </a:r>
            <a:r>
              <a:rPr lang="en-US" dirty="0"/>
              <a:t>tolerance </a:t>
            </a:r>
            <a:r>
              <a:rPr lang="th-TH" dirty="0"/>
              <a:t>ของ </a:t>
            </a:r>
            <a:r>
              <a:rPr lang="en-US" dirty="0"/>
              <a:t>CNS </a:t>
            </a:r>
            <a:r>
              <a:rPr lang="th-TH" dirty="0"/>
              <a:t>เราก็ต้องรู้จัก </a:t>
            </a:r>
            <a:r>
              <a:rPr lang="en-US" dirty="0"/>
              <a:t>cerebral blood flow autoregulation</a:t>
            </a:r>
            <a:endParaRPr lang="th-TH" dirty="0"/>
          </a:p>
          <a:p>
            <a:endParaRPr lang="th-TH" dirty="0"/>
          </a:p>
          <a:p>
            <a:endParaRPr lang="en-US" dirty="0"/>
          </a:p>
          <a:p>
            <a:r>
              <a:rPr lang="en-US" dirty="0"/>
              <a:t>----“MAP × time = </a:t>
            </a:r>
            <a:r>
              <a:rPr lang="en-US" dirty="0" err="1"/>
              <a:t>suffcient</a:t>
            </a:r>
            <a:r>
              <a:rPr lang="en-US" dirty="0"/>
              <a:t> to cause injury” equation, MAP and time will inevitably be inversely proportional, and the threshold values will be impossible to predict for individual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โดยคนปกติมันจะมีเส้นเลือดอย่างน้อย </a:t>
            </a:r>
            <a:r>
              <a:rPr lang="en-US" dirty="0"/>
              <a:t>2 </a:t>
            </a:r>
            <a:r>
              <a:rPr lang="th-TH" dirty="0"/>
              <a:t>เส้นที่เป็น </a:t>
            </a:r>
            <a:r>
              <a:rPr lang="en-US" dirty="0" err="1"/>
              <a:t>collatertal</a:t>
            </a:r>
            <a:r>
              <a:rPr lang="en-US" dirty="0"/>
              <a:t> </a:t>
            </a:r>
            <a:r>
              <a:rPr lang="th-TH" dirty="0"/>
              <a:t>กัน แต่คนที่มี </a:t>
            </a:r>
            <a:r>
              <a:rPr lang="en-US" dirty="0"/>
              <a:t>variation </a:t>
            </a:r>
            <a:r>
              <a:rPr lang="th-TH" dirty="0"/>
              <a:t>ก็จะแสดงดังภาพ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6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 </a:t>
            </a:r>
            <a:r>
              <a:rPr lang="en-US" dirty="0"/>
              <a:t>management </a:t>
            </a:r>
            <a:r>
              <a:rPr lang="th-TH" dirty="0"/>
              <a:t>คนไข้ในกลุ่มนี้ (</a:t>
            </a:r>
            <a:r>
              <a:rPr lang="en-US" dirty="0"/>
              <a:t>stroke</a:t>
            </a:r>
            <a:r>
              <a:rPr lang="th-TH" dirty="0"/>
              <a:t>) เราจะ </a:t>
            </a:r>
            <a:r>
              <a:rPr lang="en-US" dirty="0"/>
              <a:t>mention </a:t>
            </a:r>
            <a:r>
              <a:rPr lang="th-TH" dirty="0"/>
              <a:t>ในเรื่องของ </a:t>
            </a:r>
            <a:r>
              <a:rPr lang="en-US" dirty="0"/>
              <a:t>collateral blood flow </a:t>
            </a:r>
            <a:r>
              <a:rPr lang="th-TH" dirty="0"/>
              <a:t>ซึ่งโดยส่วนใหญ่ก็มักจะเกี่ยวข้องกับ</a:t>
            </a:r>
            <a:r>
              <a:rPr lang="th-TH" dirty="0" err="1"/>
              <a:t>การทำ</a:t>
            </a:r>
            <a:r>
              <a:rPr lang="th-TH" dirty="0"/>
              <a:t> </a:t>
            </a:r>
            <a:r>
              <a:rPr lang="en-US" dirty="0"/>
              <a:t>neurovascular intervention </a:t>
            </a:r>
            <a:r>
              <a:rPr lang="th-TH" dirty="0"/>
              <a:t>(</a:t>
            </a:r>
            <a:r>
              <a:rPr lang="en-US" dirty="0"/>
              <a:t>thrombectomy thrombolysis</a:t>
            </a:r>
            <a:r>
              <a:rPr lang="th-TH" dirty="0"/>
              <a:t>)</a:t>
            </a:r>
            <a:endParaRPr lang="en-US" dirty="0"/>
          </a:p>
          <a:p>
            <a:r>
              <a:rPr lang="th-TH" dirty="0"/>
              <a:t>บางครั้ง</a:t>
            </a:r>
            <a:r>
              <a:rPr lang="th-TH" dirty="0" err="1"/>
              <a:t>การทำ</a:t>
            </a:r>
            <a:r>
              <a:rPr lang="th-TH" dirty="0"/>
              <a:t> </a:t>
            </a:r>
            <a:r>
              <a:rPr lang="en-US" dirty="0"/>
              <a:t>GA </a:t>
            </a:r>
            <a:r>
              <a:rPr lang="th-TH" dirty="0"/>
              <a:t>ของเราก็มีโอกาสที่จะเกิด </a:t>
            </a:r>
            <a:r>
              <a:rPr lang="en-US" dirty="0"/>
              <a:t>stroke </a:t>
            </a:r>
            <a:r>
              <a:rPr lang="th-TH" dirty="0"/>
              <a:t>เองได้เนื่องจากมีการเกิด </a:t>
            </a:r>
            <a:r>
              <a:rPr lang="en-US" dirty="0"/>
              <a:t>hypotension </a:t>
            </a:r>
            <a:r>
              <a:rPr lang="th-TH" dirty="0"/>
              <a:t>ดังนั้นเราจึงต้องระมัดระวังอย่าทำให้ความดันมันต่ำมากนักถ้า </a:t>
            </a:r>
            <a:r>
              <a:rPr lang="en-US" dirty="0"/>
              <a:t>surgeon </a:t>
            </a:r>
            <a:r>
              <a:rPr lang="th-TH" dirty="0"/>
              <a:t>ขอให้ </a:t>
            </a:r>
            <a:r>
              <a:rPr lang="en-US" dirty="0"/>
              <a:t>keep Bp </a:t>
            </a:r>
            <a:r>
              <a:rPr lang="th-TH" dirty="0"/>
              <a:t>ต่ำเกินไปโดยเฉพาะในคนที่เสี่ยงต่อการเป็น </a:t>
            </a:r>
            <a:r>
              <a:rPr lang="en-US" dirty="0"/>
              <a:t>stroke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79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Artery of </a:t>
            </a:r>
            <a:r>
              <a:rPr lang="en-US" dirty="0" err="1"/>
              <a:t>Adamkiewicz</a:t>
            </a:r>
            <a:r>
              <a:rPr lang="en-US" dirty="0"/>
              <a:t> </a:t>
            </a:r>
            <a:r>
              <a:rPr lang="th-TH" dirty="0"/>
              <a:t>เข้า </a:t>
            </a:r>
            <a:r>
              <a:rPr lang="en-US" dirty="0"/>
              <a:t>spinal cord </a:t>
            </a:r>
            <a:r>
              <a:rPr lang="th-TH" dirty="0"/>
              <a:t>ที่ </a:t>
            </a:r>
            <a:r>
              <a:rPr lang="en-US" dirty="0"/>
              <a:t>T8 and L1 </a:t>
            </a:r>
            <a:r>
              <a:rPr lang="th-TH" dirty="0"/>
              <a:t>ด้านซ้ายเลี้ยงไปจนถึง </a:t>
            </a:r>
            <a:r>
              <a:rPr lang="en-US" dirty="0"/>
              <a:t>conus medullaris </a:t>
            </a:r>
            <a:endParaRPr lang="th-TH" dirty="0"/>
          </a:p>
          <a:p>
            <a:r>
              <a:rPr lang="th-TH" dirty="0"/>
              <a:t>บางคน </a:t>
            </a:r>
            <a:r>
              <a:rPr lang="en-US" dirty="0"/>
              <a:t>ant spinal art </a:t>
            </a:r>
            <a:r>
              <a:rPr lang="th-TH" dirty="0"/>
              <a:t>สิ้นสุดที่ตำแหน่งนี้จะทำให้เกิดความเสี่ยงในบริเวณนี้ที่จะทำให้ </a:t>
            </a:r>
            <a:r>
              <a:rPr lang="en-US" dirty="0"/>
              <a:t>spinal cord </a:t>
            </a:r>
            <a:r>
              <a:rPr lang="th-TH" dirty="0"/>
              <a:t>มันขาดเลือดได้ในกรณีมี </a:t>
            </a:r>
            <a:r>
              <a:rPr lang="en-US" dirty="0"/>
              <a:t>hypotension </a:t>
            </a:r>
            <a:r>
              <a:rPr lang="th-TH" dirty="0"/>
              <a:t>ได้ง่ายกว่าคนปกติ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8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ในการผ่าตัด </a:t>
            </a:r>
            <a:r>
              <a:rPr lang="en-US" dirty="0"/>
              <a:t>position </a:t>
            </a:r>
            <a:r>
              <a:rPr lang="th-TH" dirty="0"/>
              <a:t>คนไข้ก็มีผลเหมือนกันโดยเฉพาะในท่าที่มีศีรษะอยู่สูงกว่าระดับหัวใจ</a:t>
            </a:r>
            <a:r>
              <a:rPr lang="en-US" dirty="0"/>
              <a:t> </a:t>
            </a:r>
            <a:endParaRPr lang="th-TH" dirty="0"/>
          </a:p>
          <a:p>
            <a:r>
              <a:rPr lang="th-TH" dirty="0"/>
              <a:t>ปกติถ้า </a:t>
            </a:r>
            <a:r>
              <a:rPr lang="en-US" dirty="0"/>
              <a:t>MAP </a:t>
            </a:r>
            <a:r>
              <a:rPr lang="th-TH" dirty="0"/>
              <a:t>ลดลง </a:t>
            </a:r>
            <a:r>
              <a:rPr lang="en-US" dirty="0"/>
              <a:t>25 </a:t>
            </a:r>
            <a:r>
              <a:rPr lang="th-TH" dirty="0"/>
              <a:t>เปอเซ็น จาก </a:t>
            </a:r>
            <a:r>
              <a:rPr lang="en-US" dirty="0"/>
              <a:t>typical awake </a:t>
            </a:r>
            <a:r>
              <a:rPr lang="th-TH" dirty="0"/>
              <a:t>จะไม่ส่งผล </a:t>
            </a:r>
            <a:r>
              <a:rPr lang="en-US" dirty="0"/>
              <a:t>adverse effect </a:t>
            </a:r>
            <a:r>
              <a:rPr lang="th-TH" dirty="0"/>
              <a:t>ต่อสมองแต่เมื่อท่าทางเปลี่ยนแปลงไปเราก็ต้องคิดค่า </a:t>
            </a:r>
            <a:r>
              <a:rPr lang="en-US" dirty="0"/>
              <a:t>MAP </a:t>
            </a:r>
            <a:r>
              <a:rPr lang="th-TH" dirty="0"/>
              <a:t>ให้ได้จากตำแหน่งบริเวณ </a:t>
            </a:r>
            <a:r>
              <a:rPr lang="en-US" dirty="0"/>
              <a:t>external auditory canal </a:t>
            </a:r>
            <a:r>
              <a:rPr lang="th-TH" dirty="0"/>
              <a:t>นะ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Autoreegualtion</a:t>
            </a:r>
            <a:r>
              <a:rPr lang="en-US" dirty="0"/>
              <a:t> </a:t>
            </a:r>
            <a:r>
              <a:rPr lang="th-TH" dirty="0"/>
              <a:t>ก็คือ ความสามารถของ </a:t>
            </a:r>
            <a:r>
              <a:rPr lang="en-US" dirty="0"/>
              <a:t>CNS </a:t>
            </a:r>
            <a:r>
              <a:rPr lang="th-TH" dirty="0"/>
              <a:t>ที่สามารถ </a:t>
            </a:r>
            <a:r>
              <a:rPr lang="en-US" dirty="0"/>
              <a:t>maintain CBF </a:t>
            </a:r>
            <a:r>
              <a:rPr lang="th-TH" dirty="0"/>
              <a:t>ในช่วงของ </a:t>
            </a:r>
            <a:r>
              <a:rPr lang="en-US" dirty="0"/>
              <a:t>MAP </a:t>
            </a:r>
            <a:r>
              <a:rPr lang="th-TH" dirty="0"/>
              <a:t>ที่เปลี่ยนแปลงไป</a:t>
            </a:r>
          </a:p>
          <a:p>
            <a:r>
              <a:rPr lang="th-TH" dirty="0"/>
              <a:t>ดูจากรูปกราฟเส้นทึบก็จะเป็นกราฟ </a:t>
            </a:r>
            <a:r>
              <a:rPr lang="en-US" dirty="0"/>
              <a:t>cerebral autoregulation </a:t>
            </a:r>
            <a:r>
              <a:rPr lang="th-TH" dirty="0"/>
              <a:t>ที่แสดงความ</a:t>
            </a:r>
            <a:r>
              <a:rPr lang="th-TH" dirty="0" err="1"/>
              <a:t>สัมพัธ์ข</a:t>
            </a:r>
            <a:r>
              <a:rPr lang="th-TH" dirty="0"/>
              <a:t>อง </a:t>
            </a:r>
            <a:r>
              <a:rPr lang="en-US" dirty="0"/>
              <a:t>CBF </a:t>
            </a:r>
            <a:r>
              <a:rPr lang="th-TH" dirty="0"/>
              <a:t>และค่า </a:t>
            </a:r>
            <a:r>
              <a:rPr lang="en-US" dirty="0"/>
              <a:t>MAP </a:t>
            </a:r>
            <a:r>
              <a:rPr lang="th-TH" dirty="0"/>
              <a:t>(บางกราฟอาจจะเปลี่ยน </a:t>
            </a:r>
            <a:r>
              <a:rPr lang="en-US" dirty="0"/>
              <a:t>MAP </a:t>
            </a:r>
            <a:r>
              <a:rPr lang="th-TH" dirty="0"/>
              <a:t>เป็น </a:t>
            </a:r>
            <a:r>
              <a:rPr lang="en-US" dirty="0"/>
              <a:t>CPP </a:t>
            </a:r>
            <a:r>
              <a:rPr lang="th-TH" dirty="0"/>
              <a:t>ซึ่ง </a:t>
            </a:r>
            <a:r>
              <a:rPr lang="en-US" dirty="0"/>
              <a:t>CPP=MAP-ICP </a:t>
            </a:r>
            <a:r>
              <a:rPr lang="th-TH" dirty="0"/>
              <a:t>แต่ไม่ค่อยได้ใช้เพราะ </a:t>
            </a:r>
            <a:r>
              <a:rPr lang="en-US" dirty="0"/>
              <a:t>ICP </a:t>
            </a:r>
            <a:r>
              <a:rPr lang="th-TH" dirty="0"/>
              <a:t>หายาก) จะเห็นช่วง </a:t>
            </a:r>
            <a:r>
              <a:rPr lang="en-US" dirty="0"/>
              <a:t>plateau </a:t>
            </a:r>
            <a:r>
              <a:rPr lang="th-TH" dirty="0"/>
              <a:t>ที่ </a:t>
            </a:r>
            <a:r>
              <a:rPr lang="en-US" dirty="0"/>
              <a:t>70-150</a:t>
            </a:r>
            <a:r>
              <a:rPr lang="th-TH" dirty="0"/>
              <a:t> ถ้า </a:t>
            </a:r>
            <a:r>
              <a:rPr lang="en-US" dirty="0"/>
              <a:t>MAP </a:t>
            </a:r>
            <a:r>
              <a:rPr lang="th-TH" dirty="0"/>
              <a:t>มากว่านั้นหรือต่ำกว่านั้น </a:t>
            </a:r>
            <a:r>
              <a:rPr lang="en-US" dirty="0"/>
              <a:t>CBF </a:t>
            </a:r>
            <a:r>
              <a:rPr lang="th-TH" dirty="0"/>
              <a:t>ก็จะเปลี่ยนแปลงไปในทิศทางเดียวกัน</a:t>
            </a:r>
            <a:endParaRPr lang="en-US" dirty="0"/>
          </a:p>
          <a:p>
            <a:r>
              <a:rPr lang="th-TH" dirty="0"/>
              <a:t>บางกราฟอาจจะเปลี่ยน </a:t>
            </a:r>
            <a:r>
              <a:rPr lang="en-US" dirty="0"/>
              <a:t>MAP </a:t>
            </a:r>
            <a:r>
              <a:rPr lang="th-TH" dirty="0"/>
              <a:t>เป็น </a:t>
            </a:r>
            <a:r>
              <a:rPr lang="en-US" dirty="0"/>
              <a:t>CPP </a:t>
            </a:r>
            <a:r>
              <a:rPr lang="th-TH" dirty="0"/>
              <a:t>ซึ่ง </a:t>
            </a:r>
            <a:r>
              <a:rPr lang="en-US" dirty="0"/>
              <a:t>CPP=MAP-ICP </a:t>
            </a:r>
            <a:r>
              <a:rPr lang="th-TH" dirty="0"/>
              <a:t>แต่ไม่ค่อยได้ใช้เพราะ </a:t>
            </a:r>
            <a:r>
              <a:rPr lang="en-US" dirty="0"/>
              <a:t>ICP </a:t>
            </a:r>
            <a:r>
              <a:rPr lang="th-TH" dirty="0"/>
              <a:t>หายาก ค่าปกติของ </a:t>
            </a:r>
            <a:r>
              <a:rPr lang="en-US" dirty="0"/>
              <a:t>ICP </a:t>
            </a:r>
            <a:r>
              <a:rPr lang="th-TH" dirty="0"/>
              <a:t>ก็ประมาณ </a:t>
            </a:r>
            <a:r>
              <a:rPr lang="en-US" dirty="0"/>
              <a:t>5-10 </a:t>
            </a:r>
            <a:r>
              <a:rPr lang="th-TH" dirty="0"/>
              <a:t>ดังนั้น </a:t>
            </a:r>
            <a:r>
              <a:rPr lang="en-US" dirty="0"/>
              <a:t>CPP = 60-65 </a:t>
            </a:r>
            <a:r>
              <a:rPr lang="th-TH" dirty="0"/>
              <a:t> ถ้า </a:t>
            </a:r>
            <a:r>
              <a:rPr lang="en-US" dirty="0"/>
              <a:t>MAP </a:t>
            </a:r>
            <a:r>
              <a:rPr lang="th-TH" dirty="0"/>
              <a:t>คือ </a:t>
            </a:r>
            <a:r>
              <a:rPr lang="en-US" dirty="0"/>
              <a:t>70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6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มันจะมีเหตุผลหลักๆอยู่ </a:t>
            </a:r>
            <a:r>
              <a:rPr lang="en-US" dirty="0"/>
              <a:t>2 </a:t>
            </a:r>
            <a:r>
              <a:rPr lang="th-TH" dirty="0"/>
              <a:t>ข้อที่ทำให้ กราฟ </a:t>
            </a:r>
            <a:r>
              <a:rPr lang="en-US" dirty="0"/>
              <a:t>autoregulation </a:t>
            </a:r>
            <a:r>
              <a:rPr lang="th-TH" dirty="0"/>
              <a:t>นั่นอาจจะไม่ถูกเสมอไป คือ</a:t>
            </a:r>
          </a:p>
          <a:p>
            <a:r>
              <a:rPr lang="en-US" dirty="0"/>
              <a:t>1 </a:t>
            </a:r>
            <a:r>
              <a:rPr lang="th-TH" dirty="0"/>
              <a:t>จากความเชื่อ</a:t>
            </a:r>
            <a:r>
              <a:rPr lang="th-TH" dirty="0" err="1"/>
              <a:t>เดิมๆ</a:t>
            </a:r>
            <a:r>
              <a:rPr lang="th-TH" dirty="0"/>
              <a:t>ที่บอกว่า </a:t>
            </a:r>
            <a:r>
              <a:rPr lang="en-US" dirty="0"/>
              <a:t>autoregulation </a:t>
            </a:r>
            <a:r>
              <a:rPr lang="th-TH" dirty="0"/>
              <a:t>มันอยู่ที่ </a:t>
            </a:r>
            <a:r>
              <a:rPr lang="en-US" dirty="0"/>
              <a:t>50-150 </a:t>
            </a:r>
            <a:r>
              <a:rPr lang="th-TH" dirty="0" err="1"/>
              <a:t>จริงๆ</a:t>
            </a:r>
            <a:r>
              <a:rPr lang="th-TH" dirty="0"/>
              <a:t>ค่า </a:t>
            </a:r>
            <a:r>
              <a:rPr lang="en-US" dirty="0"/>
              <a:t>lower limit </a:t>
            </a:r>
            <a:r>
              <a:rPr lang="th-TH" dirty="0"/>
              <a:t>มันควรจะสูงกว่า </a:t>
            </a:r>
            <a:r>
              <a:rPr lang="en-US" dirty="0"/>
              <a:t>50 </a:t>
            </a:r>
            <a:r>
              <a:rPr lang="th-TH" dirty="0"/>
              <a:t>เพราะถ้าสังเกตจากกราฟตรงจุดที่ </a:t>
            </a:r>
            <a:r>
              <a:rPr lang="en-US" dirty="0"/>
              <a:t>50 </a:t>
            </a:r>
            <a:r>
              <a:rPr lang="th-TH" dirty="0"/>
              <a:t>คือ </a:t>
            </a:r>
            <a:r>
              <a:rPr lang="en-US" dirty="0"/>
              <a:t>CBF </a:t>
            </a:r>
            <a:r>
              <a:rPr lang="th-TH" dirty="0"/>
              <a:t>มัน </a:t>
            </a:r>
            <a:r>
              <a:rPr lang="en-US" dirty="0"/>
              <a:t>drop </a:t>
            </a:r>
            <a:r>
              <a:rPr lang="th-TH" dirty="0"/>
              <a:t>แล้วนะ</a:t>
            </a:r>
            <a:endParaRPr lang="en-US" dirty="0"/>
          </a:p>
          <a:p>
            <a:r>
              <a:rPr lang="en-US" dirty="0"/>
              <a:t>2 </a:t>
            </a:r>
            <a:r>
              <a:rPr lang="th-TH" dirty="0"/>
              <a:t>กราฟ </a:t>
            </a:r>
            <a:r>
              <a:rPr lang="en-US" dirty="0"/>
              <a:t>cerebral </a:t>
            </a:r>
            <a:r>
              <a:rPr lang="en-US" dirty="0" err="1"/>
              <a:t>blod</a:t>
            </a:r>
            <a:r>
              <a:rPr lang="en-US" dirty="0"/>
              <a:t> flow </a:t>
            </a:r>
            <a:r>
              <a:rPr lang="th-TH" dirty="0"/>
              <a:t>นั้นแต่ละคนอาจจะมีค่าที่แตกต่างกันไปในแต่ลุคคลก็ได้เพราะกราฟที่แสดงให้เห็นนั้นเอามาจากบุคคลที่เป็น </a:t>
            </a:r>
            <a:r>
              <a:rPr lang="en-US" dirty="0"/>
              <a:t>normal subject </a:t>
            </a:r>
            <a:r>
              <a:rPr lang="th-TH" dirty="0"/>
              <a:t>โดยส่วนใหญ่แต่ในบุคคลกลุ่มอื่นนั้นยังไม่ค่อยมีข้อมูล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th-TH" dirty="0"/>
              <a:t>เลข </a:t>
            </a:r>
            <a:r>
              <a:rPr lang="en-US" dirty="0"/>
              <a:t>50 </a:t>
            </a:r>
            <a:r>
              <a:rPr lang="th-TH" dirty="0"/>
              <a:t>เอามาจาก </a:t>
            </a:r>
            <a:r>
              <a:rPr lang="en-US" dirty="0"/>
              <a:t>review </a:t>
            </a:r>
            <a:r>
              <a:rPr lang="th-TH" dirty="0"/>
              <a:t>ของ</a:t>
            </a:r>
            <a:r>
              <a:rPr lang="en-US" dirty="0"/>
              <a:t> </a:t>
            </a:r>
            <a:r>
              <a:rPr lang="en-US" dirty="0" err="1"/>
              <a:t>lassen</a:t>
            </a:r>
            <a:r>
              <a:rPr lang="en-US" dirty="0"/>
              <a:t> </a:t>
            </a:r>
          </a:p>
          <a:p>
            <a:r>
              <a:rPr lang="en-US" dirty="0"/>
              <a:t>-</a:t>
            </a:r>
            <a:r>
              <a:rPr lang="th-TH" dirty="0"/>
              <a:t>อันที่วงกลมเอามาจาก </a:t>
            </a:r>
            <a:r>
              <a:rPr lang="en-US" dirty="0"/>
              <a:t>Finnerty </a:t>
            </a:r>
            <a:r>
              <a:rPr lang="th-TH" dirty="0"/>
              <a:t>ตรงจุดนั้นทำให้เกิด </a:t>
            </a:r>
            <a:r>
              <a:rPr lang="en-US" dirty="0"/>
              <a:t>cerebral </a:t>
            </a:r>
            <a:r>
              <a:rPr lang="en-US" dirty="0" err="1"/>
              <a:t>ischmia</a:t>
            </a:r>
            <a:r>
              <a:rPr lang="en-US" dirty="0"/>
              <a:t> </a:t>
            </a:r>
            <a:r>
              <a:rPr lang="th-TH" dirty="0"/>
              <a:t>โดย </a:t>
            </a:r>
            <a:r>
              <a:rPr lang="en-US" dirty="0" err="1"/>
              <a:t>finnerty</a:t>
            </a:r>
            <a:r>
              <a:rPr lang="en-US" dirty="0"/>
              <a:t> </a:t>
            </a:r>
            <a:r>
              <a:rPr lang="th-TH" dirty="0"/>
              <a:t>เอาคนมา </a:t>
            </a:r>
            <a:r>
              <a:rPr lang="en-US" dirty="0"/>
              <a:t>37 </a:t>
            </a:r>
            <a:r>
              <a:rPr lang="th-TH" dirty="0"/>
              <a:t>คน บางคนเป็นพวก </a:t>
            </a:r>
            <a:r>
              <a:rPr lang="en-US" dirty="0"/>
              <a:t>untreated hypertension</a:t>
            </a:r>
            <a:r>
              <a:rPr lang="th-TH" dirty="0"/>
              <a:t> จะเกิดอาการเมื่อ </a:t>
            </a:r>
            <a:r>
              <a:rPr lang="en-US" dirty="0"/>
              <a:t>MAP </a:t>
            </a:r>
            <a:r>
              <a:rPr lang="th-TH" dirty="0"/>
              <a:t>ประมาณ </a:t>
            </a:r>
            <a:r>
              <a:rPr lang="en-US" dirty="0"/>
              <a:t>48 </a:t>
            </a:r>
            <a:r>
              <a:rPr lang="en-US" dirty="0" err="1"/>
              <a:t>mmhg</a:t>
            </a:r>
            <a:endParaRPr lang="en-US" dirty="0"/>
          </a:p>
          <a:p>
            <a:r>
              <a:rPr lang="th-TH" dirty="0"/>
              <a:t>ซึ่งลด </a:t>
            </a:r>
            <a:r>
              <a:rPr lang="en-US" dirty="0"/>
              <a:t>CBF </a:t>
            </a:r>
            <a:r>
              <a:rPr lang="th-TH" dirty="0"/>
              <a:t>ไปประมาณ </a:t>
            </a:r>
            <a:r>
              <a:rPr lang="en-US" dirty="0"/>
              <a:t>40 </a:t>
            </a:r>
            <a:r>
              <a:rPr lang="th-TH" dirty="0"/>
              <a:t>เปอเซน แต่ถ้าเ</a:t>
            </a:r>
            <a:r>
              <a:rPr lang="en-US"/>
              <a:t> </a:t>
            </a:r>
            <a:r>
              <a:rPr lang="th-TH"/>
              <a:t>อา</a:t>
            </a:r>
            <a:r>
              <a:rPr lang="th-TH" dirty="0"/>
              <a:t>มาแยกแล้วจากการวิจัยนี้ คนที่ </a:t>
            </a:r>
            <a:r>
              <a:rPr lang="en-US" dirty="0"/>
              <a:t>normotensive 12 </a:t>
            </a:r>
            <a:r>
              <a:rPr lang="th-TH" dirty="0"/>
              <a:t>คน </a:t>
            </a:r>
            <a:r>
              <a:rPr lang="en-US" dirty="0"/>
              <a:t>(baseline MAP 91 ± 10, range 75–103 mm Hg and average age 46 ± 13 years) indicates a MAP ischemia threshold of 38</a:t>
            </a:r>
            <a:r>
              <a:rPr lang="th-TH" dirty="0"/>
              <a:t> </a:t>
            </a:r>
            <a:r>
              <a:rPr lang="en-US" dirty="0"/>
              <a:t>+- 11 </a:t>
            </a:r>
            <a:r>
              <a:rPr lang="en-US" dirty="0" err="1"/>
              <a:t>mmhg</a:t>
            </a:r>
            <a:r>
              <a:rPr lang="en-US" dirty="0"/>
              <a:t> </a:t>
            </a:r>
            <a:r>
              <a:rPr lang="th-TH" dirty="0"/>
              <a:t>ซึ่งลด </a:t>
            </a:r>
            <a:r>
              <a:rPr lang="en-US" dirty="0"/>
              <a:t>CBF 35</a:t>
            </a:r>
            <a:r>
              <a:rPr lang="th-TH" dirty="0"/>
              <a:t> เปอเซ็น ซึ่งถ้าพิจารณาแล้ว </a:t>
            </a:r>
            <a:r>
              <a:rPr lang="en-US" dirty="0"/>
              <a:t>lower</a:t>
            </a:r>
            <a:r>
              <a:rPr lang="th-TH" dirty="0"/>
              <a:t> </a:t>
            </a:r>
            <a:r>
              <a:rPr lang="en-US" dirty="0"/>
              <a:t>limit</a:t>
            </a:r>
            <a:r>
              <a:rPr lang="th-TH" dirty="0"/>
              <a:t> ของ </a:t>
            </a:r>
            <a:r>
              <a:rPr lang="en-US" dirty="0"/>
              <a:t>autoregulation </a:t>
            </a:r>
            <a:r>
              <a:rPr lang="th-TH" dirty="0"/>
              <a:t>ที่ ทำให้ </a:t>
            </a:r>
            <a:r>
              <a:rPr lang="en-US" dirty="0"/>
              <a:t>CBF </a:t>
            </a:r>
            <a:r>
              <a:rPr lang="th-TH" dirty="0"/>
              <a:t>เปลี่ยนไปน่าจะมากกว่าค่านี้เพราะค่านี้ทำให้ </a:t>
            </a:r>
            <a:r>
              <a:rPr lang="en-US" dirty="0"/>
              <a:t>CBF </a:t>
            </a:r>
            <a:r>
              <a:rPr lang="th-TH" dirty="0"/>
              <a:t>ลดลงไปมากกว่า </a:t>
            </a:r>
            <a:r>
              <a:rPr lang="en-US" dirty="0"/>
              <a:t>35-40 </a:t>
            </a:r>
            <a:r>
              <a:rPr lang="th-TH" dirty="0"/>
              <a:t>เปอเซ็นแล้ว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0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 </a:t>
            </a:r>
            <a:r>
              <a:rPr lang="en-US" dirty="0"/>
              <a:t>table </a:t>
            </a:r>
            <a:r>
              <a:rPr lang="th-TH" dirty="0"/>
              <a:t>นี้จะเห็นว่า จะมีแค่อันด้านบนเพียง </a:t>
            </a:r>
            <a:r>
              <a:rPr lang="en-US" dirty="0"/>
              <a:t>1-2 </a:t>
            </a:r>
            <a:r>
              <a:rPr lang="th-TH" dirty="0"/>
              <a:t>ที่ไม่เห็นด้วย ซึ่งอย่างงานของ </a:t>
            </a:r>
            <a:r>
              <a:rPr lang="en-US" dirty="0" err="1"/>
              <a:t>Mccall</a:t>
            </a:r>
            <a:r>
              <a:rPr lang="en-US" dirty="0"/>
              <a:t> </a:t>
            </a:r>
            <a:r>
              <a:rPr lang="th-TH" dirty="0"/>
              <a:t>ใช้ </a:t>
            </a:r>
            <a:r>
              <a:rPr lang="en-US" dirty="0"/>
              <a:t>hydralazine </a:t>
            </a:r>
            <a:r>
              <a:rPr lang="th-TH" dirty="0"/>
              <a:t>ลดความดันในคนท้อง </a:t>
            </a:r>
            <a:r>
              <a:rPr lang="en-US" dirty="0"/>
              <a:t>trimester </a:t>
            </a:r>
            <a:r>
              <a:rPr lang="th-TH" dirty="0"/>
              <a:t>ที่ </a:t>
            </a:r>
            <a:r>
              <a:rPr lang="en-US" dirty="0"/>
              <a:t>3 </a:t>
            </a:r>
            <a:r>
              <a:rPr lang="th-TH" dirty="0"/>
              <a:t>ซึ่งผลของมันคือ </a:t>
            </a:r>
            <a:r>
              <a:rPr lang="en-US" dirty="0" err="1"/>
              <a:t>vasodia;ate</a:t>
            </a:r>
            <a:r>
              <a:rPr lang="en-US" dirty="0"/>
              <a:t> </a:t>
            </a:r>
            <a:r>
              <a:rPr lang="th-TH" dirty="0"/>
              <a:t>ดังนั้นอาจจะเชื่อถือไม่ได้มากนั้น แล้วอีกอันนึงที่น่าสนใจคือของ </a:t>
            </a:r>
            <a:r>
              <a:rPr lang="en-US" dirty="0"/>
              <a:t>Joshi </a:t>
            </a:r>
            <a:r>
              <a:rPr lang="th-TH" dirty="0"/>
              <a:t>ซึ่ง</a:t>
            </a:r>
            <a:r>
              <a:rPr lang="th-TH" dirty="0" err="1"/>
              <a:t>ทำใน</a:t>
            </a:r>
            <a:r>
              <a:rPr lang="th-TH" dirty="0"/>
              <a:t>คนที่ได้</a:t>
            </a:r>
            <a:r>
              <a:rPr lang="en-US" dirty="0"/>
              <a:t> anesthesia </a:t>
            </a:r>
            <a:r>
              <a:rPr lang="th-TH" dirty="0"/>
              <a:t>เพราะ</a:t>
            </a:r>
            <a:r>
              <a:rPr lang="th-TH" dirty="0" err="1"/>
              <a:t>ทำใน</a:t>
            </a:r>
            <a:r>
              <a:rPr lang="th-TH" dirty="0"/>
              <a:t>คนไข้ </a:t>
            </a:r>
            <a:r>
              <a:rPr lang="en-US" dirty="0"/>
              <a:t>bypass </a:t>
            </a:r>
            <a:r>
              <a:rPr lang="th-TH" dirty="0"/>
              <a:t>ซึ่งค่าที่ได้ต่ำกว่า </a:t>
            </a:r>
            <a:r>
              <a:rPr lang="en-US" dirty="0"/>
              <a:t>70 </a:t>
            </a:r>
            <a:r>
              <a:rPr lang="th-TH" dirty="0"/>
              <a:t>เพราะ </a:t>
            </a:r>
            <a:r>
              <a:rPr lang="en-US" dirty="0"/>
              <a:t>2 </a:t>
            </a:r>
            <a:r>
              <a:rPr lang="th-TH" dirty="0"/>
              <a:t>สาเหตุดังนี้</a:t>
            </a:r>
          </a:p>
          <a:p>
            <a:r>
              <a:rPr lang="en-US" dirty="0"/>
              <a:t>1 </a:t>
            </a:r>
            <a:r>
              <a:rPr lang="th-TH" dirty="0" err="1"/>
              <a:t>ทำใน</a:t>
            </a:r>
            <a:r>
              <a:rPr lang="th-TH" dirty="0"/>
              <a:t>คนไข้ </a:t>
            </a:r>
            <a:r>
              <a:rPr lang="en-US" dirty="0"/>
              <a:t>bypass </a:t>
            </a:r>
            <a:r>
              <a:rPr lang="th-TH" dirty="0"/>
              <a:t>ซึ่ง </a:t>
            </a:r>
            <a:r>
              <a:rPr lang="en-US" dirty="0"/>
              <a:t>MAP </a:t>
            </a:r>
            <a:r>
              <a:rPr lang="th-TH" dirty="0" err="1"/>
              <a:t>ก้</a:t>
            </a:r>
            <a:r>
              <a:rPr lang="th-TH" dirty="0"/>
              <a:t>จะได้ประมาณ </a:t>
            </a:r>
            <a:r>
              <a:rPr lang="en-US" dirty="0"/>
              <a:t>CPP </a:t>
            </a:r>
            <a:r>
              <a:rPr lang="th-TH" dirty="0"/>
              <a:t>อยู่แล้วเพราะ คนไข้ประเภทนี้ </a:t>
            </a:r>
            <a:r>
              <a:rPr lang="en-US" dirty="0"/>
              <a:t>ICP </a:t>
            </a:r>
            <a:r>
              <a:rPr lang="th-TH" dirty="0"/>
              <a:t>ต่ำ จาก </a:t>
            </a:r>
            <a:r>
              <a:rPr lang="en-US" dirty="0"/>
              <a:t>volatile </a:t>
            </a:r>
            <a:r>
              <a:rPr lang="th-TH" dirty="0"/>
              <a:t>ที่กด </a:t>
            </a:r>
            <a:r>
              <a:rPr lang="en-US" dirty="0"/>
              <a:t>CMRO2 </a:t>
            </a:r>
            <a:r>
              <a:rPr lang="th-TH" dirty="0"/>
              <a:t>และ ก็จากการที่มี </a:t>
            </a:r>
            <a:r>
              <a:rPr lang="en-US" dirty="0"/>
              <a:t>venous pressure </a:t>
            </a:r>
            <a:r>
              <a:rPr lang="th-TH" dirty="0"/>
              <a:t>ต่ำเพราะ </a:t>
            </a:r>
            <a:r>
              <a:rPr lang="en-US" dirty="0"/>
              <a:t>drain </a:t>
            </a:r>
            <a:r>
              <a:rPr lang="th-TH" dirty="0"/>
              <a:t>เข้า </a:t>
            </a:r>
            <a:r>
              <a:rPr lang="en-US" dirty="0"/>
              <a:t>bypass </a:t>
            </a:r>
            <a:r>
              <a:rPr lang="th-TH" dirty="0"/>
              <a:t>หมด</a:t>
            </a:r>
          </a:p>
          <a:p>
            <a:r>
              <a:rPr lang="en-US" dirty="0"/>
              <a:t>2 </a:t>
            </a:r>
            <a:r>
              <a:rPr lang="th-TH" dirty="0"/>
              <a:t>วิธีที่เค้าวัด </a:t>
            </a:r>
            <a:r>
              <a:rPr lang="en-US" dirty="0"/>
              <a:t>cerebral blood flow </a:t>
            </a:r>
            <a:r>
              <a:rPr lang="th-TH" dirty="0"/>
              <a:t>เค้ากำหนดไว้ที่ </a:t>
            </a:r>
            <a:r>
              <a:rPr lang="en-US" dirty="0"/>
              <a:t>0.4 </a:t>
            </a:r>
            <a:r>
              <a:rPr lang="th-TH" dirty="0"/>
              <a:t>ถ้ากำหนดที่ </a:t>
            </a:r>
            <a:r>
              <a:rPr lang="en-US" dirty="0"/>
              <a:t>0.3 </a:t>
            </a:r>
            <a:r>
              <a:rPr lang="th-TH" dirty="0"/>
              <a:t>ยังไงก้ได้มากกว่า </a:t>
            </a:r>
            <a:r>
              <a:rPr lang="en-US" dirty="0"/>
              <a:t>70</a:t>
            </a:r>
          </a:p>
          <a:p>
            <a:r>
              <a:rPr lang="th-TH" dirty="0"/>
              <a:t>อาจจะมีอีกสาเหตุก็คือในคนไข้ดมยาของ </a:t>
            </a:r>
            <a:r>
              <a:rPr lang="en-US" dirty="0" err="1"/>
              <a:t>joshi</a:t>
            </a:r>
            <a:r>
              <a:rPr lang="en-US" dirty="0"/>
              <a:t> </a:t>
            </a:r>
            <a:r>
              <a:rPr lang="th-TH" dirty="0"/>
              <a:t>อาจจะได้พวกยา </a:t>
            </a:r>
            <a:r>
              <a:rPr lang="en-US" dirty="0"/>
              <a:t>blunt hemodynamic </a:t>
            </a:r>
            <a:r>
              <a:rPr lang="th-TH" dirty="0"/>
              <a:t>แล้วก</a:t>
            </a:r>
            <a:r>
              <a:rPr lang="th-TH" dirty="0" err="1"/>
              <a:t>้พ</a:t>
            </a:r>
            <a:r>
              <a:rPr lang="th-TH" dirty="0"/>
              <a:t>วก </a:t>
            </a:r>
            <a:r>
              <a:rPr lang="en-US" dirty="0"/>
              <a:t>vasodilate </a:t>
            </a:r>
            <a:r>
              <a:rPr lang="th-TH" dirty="0"/>
              <a:t>ไปด้วยทำให้ค่าที่ได้มันต่ำกว่าที่ควร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1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มาจากงานวิจัยของ </a:t>
            </a:r>
            <a:r>
              <a:rPr lang="en-US" dirty="0"/>
              <a:t>Lucas </a:t>
            </a:r>
            <a:r>
              <a:rPr lang="th-TH" dirty="0"/>
              <a:t>ซึ่งทำการทดลองดูความ</a:t>
            </a:r>
            <a:r>
              <a:rPr lang="th-TH" dirty="0" err="1"/>
              <a:t>สัม</a:t>
            </a:r>
            <a:r>
              <a:rPr lang="th-TH" dirty="0"/>
              <a:t>พะ</a:t>
            </a:r>
            <a:r>
              <a:rPr lang="th-TH" dirty="0" err="1"/>
              <a:t>นธ์</a:t>
            </a:r>
            <a:r>
              <a:rPr lang="th-TH" dirty="0"/>
              <a:t>ระหว่าง </a:t>
            </a:r>
            <a:r>
              <a:rPr lang="en-US" dirty="0"/>
              <a:t>CBF velocity </a:t>
            </a:r>
            <a:r>
              <a:rPr lang="th-TH" dirty="0"/>
              <a:t>กับ</a:t>
            </a:r>
            <a:r>
              <a:rPr lang="en-US" dirty="0"/>
              <a:t> MAP</a:t>
            </a:r>
            <a:r>
              <a:rPr lang="th-TH" dirty="0"/>
              <a:t> พบว่ามี </a:t>
            </a:r>
            <a:r>
              <a:rPr lang="en-US" dirty="0"/>
              <a:t>11 </a:t>
            </a:r>
            <a:r>
              <a:rPr lang="th-TH" dirty="0"/>
              <a:t>คนที่ไม่มี </a:t>
            </a:r>
            <a:r>
              <a:rPr lang="en-US" dirty="0"/>
              <a:t>plateau </a:t>
            </a:r>
            <a:r>
              <a:rPr lang="th-TH" dirty="0"/>
              <a:t>ของ </a:t>
            </a:r>
            <a:r>
              <a:rPr lang="en-US" dirty="0"/>
              <a:t>autoregulation</a:t>
            </a:r>
          </a:p>
          <a:p>
            <a:r>
              <a:rPr lang="th-TH" dirty="0"/>
              <a:t>ดังนั้นที่บอกว่ากราฟนี้ใช้ได้แบบ </a:t>
            </a:r>
            <a:r>
              <a:rPr lang="en-US" dirty="0"/>
              <a:t>one size fit all </a:t>
            </a:r>
            <a:r>
              <a:rPr lang="th-TH" dirty="0"/>
              <a:t>จริงไม่น่าจะใช่เพราะ</a:t>
            </a:r>
          </a:p>
          <a:p>
            <a:r>
              <a:rPr lang="en-US" dirty="0"/>
              <a:t>1</a:t>
            </a:r>
            <a:r>
              <a:rPr lang="th-TH" dirty="0"/>
              <a:t> </a:t>
            </a:r>
            <a:r>
              <a:rPr lang="en-US" dirty="0"/>
              <a:t>lower limit </a:t>
            </a:r>
            <a:r>
              <a:rPr lang="th-TH" dirty="0"/>
              <a:t>น่าที่เป็นในกราฟน่าจะต่ำกว่าค่าที่ควรจะเป็นตามที่ได้กล่าวไปข้างต้น</a:t>
            </a:r>
          </a:p>
          <a:p>
            <a:r>
              <a:rPr lang="en-US" dirty="0"/>
              <a:t>2 </a:t>
            </a:r>
            <a:r>
              <a:rPr lang="th-TH" dirty="0"/>
              <a:t>คนไข้บางคนอาจจะมีช่วงที่เป็น </a:t>
            </a:r>
            <a:r>
              <a:rPr lang="en-US" dirty="0" err="1"/>
              <a:t>platau</a:t>
            </a:r>
            <a:r>
              <a:rPr lang="en-US" dirty="0"/>
              <a:t> </a:t>
            </a:r>
            <a:r>
              <a:rPr lang="th-TH" dirty="0"/>
              <a:t>แค่ช่วง </a:t>
            </a:r>
            <a:r>
              <a:rPr lang="en-US" dirty="0"/>
              <a:t>MAP 80-100 </a:t>
            </a:r>
            <a:r>
              <a:rPr lang="th-TH" dirty="0"/>
              <a:t>เท่านั้น</a:t>
            </a:r>
          </a:p>
          <a:p>
            <a:r>
              <a:rPr lang="en-US" dirty="0"/>
              <a:t>3 </a:t>
            </a:r>
            <a:r>
              <a:rPr lang="th-TH" dirty="0"/>
              <a:t>ช่วงที่เป็น </a:t>
            </a:r>
            <a:r>
              <a:rPr lang="en-US" dirty="0" err="1"/>
              <a:t>platau</a:t>
            </a:r>
            <a:r>
              <a:rPr lang="en-US" dirty="0"/>
              <a:t> </a:t>
            </a:r>
            <a:r>
              <a:rPr lang="th-TH" dirty="0" err="1"/>
              <a:t>จิงๆ</a:t>
            </a:r>
            <a:r>
              <a:rPr lang="th-TH" dirty="0"/>
              <a:t>มันอาจจะไม่ได้ราบเรียบแต่เป็นอาจจะเป็น </a:t>
            </a:r>
            <a:r>
              <a:rPr lang="en-US" dirty="0"/>
              <a:t>slope </a:t>
            </a:r>
            <a:r>
              <a:rPr lang="th-TH" dirty="0"/>
              <a:t>นิดๆ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4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th-TH" dirty="0"/>
              <a:t>ถ้า </a:t>
            </a:r>
            <a:r>
              <a:rPr lang="en-US" dirty="0"/>
              <a:t>fail </a:t>
            </a:r>
            <a:r>
              <a:rPr lang="th-TH" dirty="0"/>
              <a:t>ต่อการตอบสนองในช่วง </a:t>
            </a:r>
            <a:r>
              <a:rPr lang="en-US" dirty="0"/>
              <a:t>hypotension </a:t>
            </a:r>
            <a:r>
              <a:rPr lang="th-TH" dirty="0"/>
              <a:t>จะแย่สุดโดยเฉพาะพวกยา</a:t>
            </a:r>
            <a:r>
              <a:rPr lang="th-TH" dirty="0" err="1"/>
              <a:t>ต่างๆ</a:t>
            </a:r>
            <a:r>
              <a:rPr lang="th-TH" dirty="0"/>
              <a:t>ของทางดมยาทั้ง </a:t>
            </a:r>
            <a:r>
              <a:rPr lang="en-US" dirty="0"/>
              <a:t>volatile </a:t>
            </a:r>
            <a:r>
              <a:rPr lang="th-TH" dirty="0"/>
              <a:t>ยาลดความดัน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</a:t>
            </a:r>
            <a:r>
              <a:rPr lang="th-TH" dirty="0"/>
              <a:t>ต้องการจะบอกว่าเราไม่เพียงแต่สนใจแค่ </a:t>
            </a:r>
            <a:r>
              <a:rPr lang="en-US" dirty="0"/>
              <a:t>MAP </a:t>
            </a:r>
            <a:r>
              <a:rPr lang="th-TH" dirty="0"/>
              <a:t>เท่านั้นแต่ต้องสนใจ </a:t>
            </a:r>
            <a:r>
              <a:rPr lang="en-US" dirty="0"/>
              <a:t>CO </a:t>
            </a:r>
            <a:r>
              <a:rPr lang="th-TH" dirty="0"/>
              <a:t>เพราะบางครั้งที่ </a:t>
            </a:r>
            <a:r>
              <a:rPr lang="en-US" dirty="0"/>
              <a:t>MAP </a:t>
            </a:r>
            <a:r>
              <a:rPr lang="th-TH" dirty="0"/>
              <a:t>ก็จริงแต่เลือดก็ไปเลี้ยง </a:t>
            </a:r>
            <a:r>
              <a:rPr lang="en-US" dirty="0"/>
              <a:t>brain </a:t>
            </a:r>
            <a:r>
              <a:rPr lang="th-TH" dirty="0"/>
              <a:t>ได้ไม่พอ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dirty="0">
                <a:solidFill>
                  <a:schemeClr val="accent1"/>
                </a:solidFill>
              </a:rPr>
              <a:t>ดังนั้นถ้าเราอยากจะ </a:t>
            </a:r>
            <a:r>
              <a:rPr lang="en-US" dirty="0">
                <a:solidFill>
                  <a:schemeClr val="accent1"/>
                </a:solidFill>
              </a:rPr>
              <a:t>maintain CBF </a:t>
            </a:r>
            <a:r>
              <a:rPr lang="th-TH" dirty="0">
                <a:solidFill>
                  <a:schemeClr val="accent1"/>
                </a:solidFill>
              </a:rPr>
              <a:t>แล้วคิดว่าเพียงทำให้ </a:t>
            </a:r>
            <a:r>
              <a:rPr lang="en-US" dirty="0">
                <a:solidFill>
                  <a:schemeClr val="accent1"/>
                </a:solidFill>
              </a:rPr>
              <a:t>MAP </a:t>
            </a:r>
            <a:r>
              <a:rPr lang="th-TH" dirty="0">
                <a:solidFill>
                  <a:schemeClr val="accent1"/>
                </a:solidFill>
              </a:rPr>
              <a:t>มันสูงแต่ไม่ได้คำนึงถึง</a:t>
            </a:r>
            <a:r>
              <a:rPr lang="en-US" dirty="0">
                <a:solidFill>
                  <a:schemeClr val="accent1"/>
                </a:solidFill>
              </a:rPr>
              <a:t> CO </a:t>
            </a:r>
            <a:r>
              <a:rPr lang="th-TH" dirty="0" err="1">
                <a:solidFill>
                  <a:schemeClr val="accent1"/>
                </a:solidFill>
              </a:rPr>
              <a:t>ก้</a:t>
            </a:r>
            <a:r>
              <a:rPr lang="th-TH" dirty="0">
                <a:solidFill>
                  <a:schemeClr val="accent1"/>
                </a:solidFill>
              </a:rPr>
              <a:t>อาจจะทำให้เรา </a:t>
            </a:r>
            <a:r>
              <a:rPr lang="en-US" dirty="0">
                <a:solidFill>
                  <a:schemeClr val="accent1"/>
                </a:solidFill>
              </a:rPr>
              <a:t>maintain CBF </a:t>
            </a:r>
            <a:r>
              <a:rPr lang="th-TH" dirty="0">
                <a:solidFill>
                  <a:schemeClr val="accent1"/>
                </a:solidFill>
              </a:rPr>
              <a:t>ไม่ได้ตามเป้าที่หวังไว้แต่อย่างไรก้ตาม </a:t>
            </a:r>
            <a:r>
              <a:rPr lang="en-US" dirty="0">
                <a:solidFill>
                  <a:schemeClr val="accent1"/>
                </a:solidFill>
              </a:rPr>
              <a:t>The influence of CO on autoregulation </a:t>
            </a:r>
            <a:r>
              <a:rPr lang="th-TH" dirty="0">
                <a:solidFill>
                  <a:schemeClr val="accent1"/>
                </a:solidFill>
              </a:rPr>
              <a:t>ก็ยังไม่สามารถสรุปได้ชัดเจนนักเพราะไม่มีหลักฐานมากนัก  </a:t>
            </a:r>
            <a:endParaRPr lang="th-T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6B39-7BDE-493A-B8B8-DE8B9CFB1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7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3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1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6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6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6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1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8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D6FE605-4438-40A8-9BCA-4F285FC50428}" type="datetimeFigureOut">
              <a:rPr lang="en-US" smtClean="0"/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E884B9-2E98-4E52-85D5-1A837CD974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A263-DB2E-406F-B4CC-8EDFA4C9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Blood Pressure and the Brain: How Low Can You Go?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2E111-D8C3-4693-9213-42865C8074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R1 Nuttanun/ </a:t>
            </a:r>
            <a:r>
              <a:rPr lang="en-US" dirty="0" err="1"/>
              <a:t>Aj</a:t>
            </a:r>
            <a:r>
              <a:rPr lang="en-US" dirty="0"/>
              <a:t>. </a:t>
            </a:r>
            <a:r>
              <a:rPr lang="en-US" dirty="0" err="1"/>
              <a:t>Wanwipa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0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7D4D-C4C5-4EB5-BC20-C0BBA5A6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lower limit of autoregulation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6B2C6-1031-4E56-8B46-A0DA02694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9EBE5-8CA0-48A3-A23A-3326EB706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5" t="26429" r="22203" b="8513"/>
          <a:stretch/>
        </p:blipFill>
        <p:spPr>
          <a:xfrm>
            <a:off x="812292" y="1671527"/>
            <a:ext cx="10143744" cy="49037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C0F26A-6FCC-4BEA-BA4C-9D7987F7377E}"/>
              </a:ext>
            </a:extLst>
          </p:cNvPr>
          <p:cNvSpPr/>
          <p:nvPr/>
        </p:nvSpPr>
        <p:spPr>
          <a:xfrm>
            <a:off x="812292" y="4928460"/>
            <a:ext cx="9385593" cy="2580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E3A17-383C-4BDB-9718-88A69F84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intersubject</a:t>
            </a:r>
            <a:r>
              <a:rPr lang="en-US" dirty="0"/>
              <a:t> variability of autoregulation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AD85-F83B-415B-A875-2CFB9DCF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Some of the normal did not have cerebral blood flow autoregulation plateaus within the range of MAPs that are likely to occur during general anesthesia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DD2DB-A105-41AB-9BE2-8C6A677A3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6" t="23171" r="36668" b="18755"/>
          <a:stretch/>
        </p:blipFill>
        <p:spPr>
          <a:xfrm>
            <a:off x="2564606" y="3264830"/>
            <a:ext cx="6034671" cy="32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8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13F3-EEF9-40D3-A8BF-306693F4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6C1C-C1C3-4AEC-870F-5956B409B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4AB82-A3B0-47B8-8459-BBDA548C5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21150" r="25357" b="20155"/>
          <a:stretch/>
        </p:blipFill>
        <p:spPr>
          <a:xfrm>
            <a:off x="873542" y="524257"/>
            <a:ext cx="10021243" cy="55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0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FD0CBAC-F75B-AF40-B9F0-DD0ACEDB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Misunderstandings about </a:t>
            </a:r>
            <a:r>
              <a:rPr lang="en-US"/>
              <a:t>autoregulation</a:t>
            </a:r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6ACD2C-6A38-FC4D-B173-C8833793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typical “one-size-fits-all” diagrammatic cannot apply to all patients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Some misrepresent (underestimate) the average lower limit of cerebral blood flow </a:t>
            </a:r>
            <a:r>
              <a:rPr lang="en-US" dirty="0" err="1"/>
              <a:t>autoregulation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Some subjects, the plateau is considerably narrower than the 80–100 mm Hg width often suggested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The absolutely horizontal representation of the cerebral blood flow </a:t>
            </a:r>
            <a:r>
              <a:rPr lang="en-US" dirty="0" err="1"/>
              <a:t>autoregulation</a:t>
            </a:r>
            <a:r>
              <a:rPr lang="en-US" dirty="0"/>
              <a:t> plateau is likely to be inaccurate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1879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2272-C3AD-4203-8C84-806495D4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comments about autoregulation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2E7C9-F89F-4867-BD16-EE554F169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Impaired autoregulation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Fail to specify whether they are referring to the cerebral blood flow autoregulation response to increasing blood pressure or </a:t>
            </a:r>
            <a:r>
              <a:rPr lang="en-US" dirty="0">
                <a:solidFill>
                  <a:srgbClr val="FF0000"/>
                </a:solidFill>
              </a:rPr>
              <a:t>decreasing blood pressure </a:t>
            </a:r>
            <a:r>
              <a:rPr lang="en-US" dirty="0"/>
              <a:t>(or both)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The influence of CO on autoregulation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Not only MAP but also CO</a:t>
            </a:r>
          </a:p>
          <a:p>
            <a:pPr marL="310896" lvl="2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8BA55-D7E8-44CC-9F1F-B0B163225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" t="15925" r="57446" b="16505"/>
          <a:stretch/>
        </p:blipFill>
        <p:spPr>
          <a:xfrm>
            <a:off x="6912626" y="3577585"/>
            <a:ext cx="3831574" cy="293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DC88-735D-4513-9E21-C9FF59A90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667657"/>
            <a:ext cx="3748843" cy="55502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 err="1"/>
              <a:t>Ogoh</a:t>
            </a:r>
            <a:r>
              <a:rPr lang="en-US" sz="1600" dirty="0"/>
              <a:t> et al reported a linear relationship between CO and middle cerebral artery mean blood velocity at rest and during exercise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Ide et al observed that</a:t>
            </a:r>
            <a:r>
              <a:rPr lang="th-TH" sz="1600" dirty="0"/>
              <a:t> </a:t>
            </a:r>
            <a:r>
              <a:rPr lang="en-US" sz="1600" dirty="0"/>
              <a:t>patients with atrial fibrillation also had a reduced ability to increase cerebral perfusion during exercise and the increase in cerebral blood flow velocity that normally occurs during intense exercise was attenuated by beta blockade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Kim et al revealed that increases in CO without changes in MAP increased cerebral blood flow in the setting of cerebral vasospasm after subarachnoid hemorrhage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88314-ADD5-4F8E-AE9F-41017864BF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6" t="22209" r="25385" b="52445"/>
          <a:stretch/>
        </p:blipFill>
        <p:spPr>
          <a:xfrm>
            <a:off x="4918112" y="667657"/>
            <a:ext cx="6809429" cy="2078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26C59-C6A9-4343-9901-1870A0BBA8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" t="28984" r="39150" b="40866"/>
          <a:stretch/>
        </p:blipFill>
        <p:spPr>
          <a:xfrm>
            <a:off x="4918112" y="3442788"/>
            <a:ext cx="6519146" cy="20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09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7967-5A0B-4A8A-BF41-2508A2BD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Why so little Harm?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72D1C-B404-4F33-8F56-DC8ECD9AF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CNS blood flow reserve</a:t>
            </a:r>
            <a:endParaRPr lang="th-TH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Horizontal surgical positions</a:t>
            </a:r>
          </a:p>
        </p:txBody>
      </p:sp>
    </p:spTree>
    <p:extLst>
      <p:ext uri="{BB962C8B-B14F-4D97-AF65-F5344CB8AC3E}">
        <p14:creationId xmlns:p14="http://schemas.microsoft.com/office/powerpoint/2010/main" val="55700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6E7-70D2-478B-89BD-E28410CD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CNS blood flow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7FC-0FDA-43BE-9D80-9563E408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7857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Luxury perfusion</a:t>
            </a:r>
            <a:r>
              <a:rPr lang="th-TH" dirty="0"/>
              <a:t> </a:t>
            </a:r>
            <a:r>
              <a:rPr lang="en-US" dirty="0"/>
              <a:t>: Resting flow &gt; Minimum required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 </a:t>
            </a:r>
            <a:r>
              <a:rPr lang="en-US" dirty="0"/>
              <a:t>Resting CNS flow - The flow earliest symptoms of CNS ischemia = CNS blood flow reserve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Brain can tolerate a reduction of the baseline CBF of approximately 35%–40%</a:t>
            </a:r>
          </a:p>
        </p:txBody>
      </p:sp>
    </p:spTree>
    <p:extLst>
      <p:ext uri="{BB962C8B-B14F-4D97-AF65-F5344CB8AC3E}">
        <p14:creationId xmlns:p14="http://schemas.microsoft.com/office/powerpoint/2010/main" val="3839341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3EEC-13E1-441B-A73C-39A83CEA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CNS blood flow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F293-5DA5-4807-A955-13C1D5E11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39086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Njemanze</a:t>
            </a:r>
            <a:r>
              <a:rPr lang="en-US" dirty="0"/>
              <a:t>, using a tilt table, studied cerebral blood flow velocity changes in patients susceptible to postural hypotension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40 patients 56 ± 18 years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Ischemic symptomatology began </a:t>
            </a:r>
            <a:r>
              <a:rPr lang="en-US" dirty="0" err="1"/>
              <a:t>fow</a:t>
            </a:r>
            <a:r>
              <a:rPr lang="en-US" dirty="0"/>
              <a:t> velocity reductions from baseline of 35% &gt;&gt; 40 mmHg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Finnerty et </a:t>
            </a:r>
            <a:r>
              <a:rPr lang="en-US" dirty="0" err="1"/>
              <a:t>al’s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37subject group, included some untreated hypertensives, symptoms occurred at an average MAP of 48 mm Hg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12 normotensive subjects, the average was 38 mm Hg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Strandgaard</a:t>
            </a:r>
            <a:r>
              <a:rPr lang="en-US" dirty="0"/>
              <a:t> normotensive subjects in whom blood pressure was reduced with </a:t>
            </a:r>
            <a:r>
              <a:rPr lang="en-US" dirty="0" err="1"/>
              <a:t>trimethaphan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MAP of 43 ± 8 mm Hg as the threshold for cerebral ischemic symptoms</a:t>
            </a:r>
          </a:p>
        </p:txBody>
      </p:sp>
    </p:spTree>
    <p:extLst>
      <p:ext uri="{BB962C8B-B14F-4D97-AF65-F5344CB8AC3E}">
        <p14:creationId xmlns:p14="http://schemas.microsoft.com/office/powerpoint/2010/main" val="415800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ADF5-A4B0-46C8-BB44-B031E139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CNS blood flow reserve</a:t>
            </a:r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94A2B1F-19E6-4A0F-A67A-13537DFD0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9166" r="27173" b="6877"/>
          <a:stretch/>
        </p:blipFill>
        <p:spPr>
          <a:xfrm>
            <a:off x="2836164" y="2325526"/>
            <a:ext cx="6096000" cy="394725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0ADA35-FFB1-4723-B1FE-1A6ED567AB94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1087857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6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A850-63B5-4F2B-9B39-26F7C1B2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A003-7978-44CC-9DBB-7C6C1D68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6065"/>
            <a:ext cx="9720073" cy="51619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66 year old male; fell from a tree. At ER: BP 182/119</a:t>
            </a:r>
            <a:r>
              <a:rPr lang="th-TH" dirty="0"/>
              <a:t>(</a:t>
            </a:r>
            <a:r>
              <a:rPr lang="en-US" dirty="0"/>
              <a:t>MAP 140</a:t>
            </a:r>
            <a:r>
              <a:rPr lang="th-TH" dirty="0"/>
              <a:t>)</a:t>
            </a:r>
            <a:r>
              <a:rPr lang="en-US" dirty="0"/>
              <a:t>, HR 58. Medical history: Hypertension; Meds: Enalapril, atenolol develops Acute paraparesis (in hospital) </a:t>
            </a:r>
          </a:p>
          <a:p>
            <a:r>
              <a:rPr lang="en-US" dirty="0"/>
              <a:t>Dx : Thoracic spinal cord decompression</a:t>
            </a:r>
          </a:p>
          <a:p>
            <a:r>
              <a:rPr lang="en-US" dirty="0"/>
              <a:t>Op : Pedicle screw fixation, T6-T12</a:t>
            </a:r>
          </a:p>
          <a:p>
            <a:r>
              <a:rPr lang="en-US" dirty="0"/>
              <a:t>In OR BP 160 / 84 (MAP = 109)</a:t>
            </a:r>
          </a:p>
          <a:p>
            <a:r>
              <a:rPr lang="en-US" dirty="0"/>
              <a:t>If you were managing this patient, what would be the minimal acceptable MAP?</a:t>
            </a:r>
          </a:p>
          <a:p>
            <a:r>
              <a:rPr lang="en-US" dirty="0"/>
              <a:t>(acute sp. cord injury/compression, hypertension)</a:t>
            </a:r>
          </a:p>
          <a:p>
            <a:r>
              <a:rPr lang="en-US" dirty="0"/>
              <a:t>A.  Within 10% of the preop value?</a:t>
            </a:r>
          </a:p>
          <a:p>
            <a:r>
              <a:rPr lang="en-US" dirty="0"/>
              <a:t>B.  Within 15% of the preop value?</a:t>
            </a:r>
          </a:p>
          <a:p>
            <a:r>
              <a:rPr lang="en-US" dirty="0"/>
              <a:t>C.  Within 20% of the preop value?</a:t>
            </a:r>
          </a:p>
          <a:p>
            <a:r>
              <a:rPr lang="en-US" dirty="0"/>
              <a:t>D.  Within 30% of the preop value?</a:t>
            </a:r>
          </a:p>
          <a:p>
            <a:r>
              <a:rPr lang="en-US" dirty="0"/>
              <a:t>E.  Anything above the LLA?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58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CCA6-8A40-4095-9FD6-8D51E983D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surgical positions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3791FC-E476-46BA-97DE-C84E65B767A2}"/>
              </a:ext>
            </a:extLst>
          </p:cNvPr>
          <p:cNvSpPr txBox="1">
            <a:spLocks/>
          </p:cNvSpPr>
          <p:nvPr/>
        </p:nvSpPr>
        <p:spPr>
          <a:xfrm>
            <a:off x="1176528" y="24384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/>
              <a:t> Upright position : every </a:t>
            </a:r>
            <a:r>
              <a:rPr lang="en-US">
                <a:solidFill>
                  <a:srgbClr val="FF0000"/>
                </a:solidFill>
              </a:rPr>
              <a:t>2.54 cm pressure </a:t>
            </a:r>
            <a:r>
              <a:rPr lang="en-US" dirty="0" err="1">
                <a:solidFill>
                  <a:srgbClr val="FF0000"/>
                </a:solidFill>
              </a:rPr>
              <a:t>decrese</a:t>
            </a:r>
            <a:r>
              <a:rPr lang="en-US">
                <a:solidFill>
                  <a:srgbClr val="FF0000"/>
                </a:solidFill>
              </a:rPr>
              <a:t> 2 mm Hg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9B2F2-D917-416A-9065-73DD366BC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38301" r="45159" b="23374"/>
          <a:stretch/>
        </p:blipFill>
        <p:spPr>
          <a:xfrm>
            <a:off x="6624532" y="3121442"/>
            <a:ext cx="5567468" cy="3693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548B5A-5D49-4AA6-B5EC-0033729F5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27" t="29080" r="45665" b="17031"/>
          <a:stretch/>
        </p:blipFill>
        <p:spPr>
          <a:xfrm>
            <a:off x="1471960" y="3160767"/>
            <a:ext cx="5353293" cy="3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5483A-FAF5-45DE-ACDA-51BF7D5B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 of CNS Blood flow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A43E-5978-4E36-9081-F811212A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CNS injury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Raised local tissue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Hypertension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Collateral blood supply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Vertical hydrostatic gradients</a:t>
            </a:r>
          </a:p>
        </p:txBody>
      </p:sp>
    </p:spTree>
    <p:extLst>
      <p:ext uri="{BB962C8B-B14F-4D97-AF65-F5344CB8AC3E}">
        <p14:creationId xmlns:p14="http://schemas.microsoft.com/office/powerpoint/2010/main" val="287755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E901-731B-4724-B299-0F23CDB7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1B95-21E9-4B0E-A3D9-60692B3E2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Subarachnoid hemorrhage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Traumatic brain injury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Spinal cord injury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Stroke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87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A090-391C-481F-9784-6875523A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CNS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75D45-1DB2-43A4-8ECE-55C9E436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73936"/>
            <a:ext cx="1086307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Subarachnoid hemorrhage and traumatic brain injury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Resting CBF values that approximately 50% of those seen in normal subjects</a:t>
            </a:r>
            <a:endParaRPr lang="th-T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Impaired autoregulation at least 72 h and sometimes considerably longer after traumatic brain injury.</a:t>
            </a:r>
            <a:endParaRPr lang="th-T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Recommendation is for 7 days of MAP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4A669-8A34-4AFF-B386-F09CF6D2D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7358" r="25509" b="32647"/>
          <a:stretch/>
        </p:blipFill>
        <p:spPr>
          <a:xfrm>
            <a:off x="3449019" y="3717588"/>
            <a:ext cx="4083158" cy="30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4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06B4-8A4A-490C-9781-8993A2B44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Raised local tissue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8285-8410-4200-B5D6-6DEA04C1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CPP = MAP – ICP</a:t>
            </a:r>
            <a:endParaRPr lang="th-TH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Cervical spinal stenosis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CNS tissue is under pressure from a surgical retractor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Raised intraocular pressure during prone surgery</a:t>
            </a:r>
          </a:p>
          <a:p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CF0E6-503D-43EE-B96A-E71A6DC6B1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1477" r="26111" b="19244"/>
          <a:stretch/>
        </p:blipFill>
        <p:spPr>
          <a:xfrm>
            <a:off x="7382933" y="1913467"/>
            <a:ext cx="4639734" cy="480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145C-3394-4620-B537-8F0423D7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6FBE2A-65F2-4F02-8D6A-574EE2E3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Chronic hypertension results in “right shifting” of the CBF autoregulation curve</a:t>
            </a:r>
            <a:endParaRPr lang="th-TH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5E061-F08D-4A7C-8041-3128E2016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77" t="33325" r="48928" b="14480"/>
          <a:stretch/>
        </p:blipFill>
        <p:spPr>
          <a:xfrm>
            <a:off x="7213600" y="2984283"/>
            <a:ext cx="4455886" cy="3577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3D138-BE27-4C5F-8486-00DF50DFF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10" t="19032" r="26310" b="36078"/>
          <a:stretch/>
        </p:blipFill>
        <p:spPr>
          <a:xfrm>
            <a:off x="522514" y="2984283"/>
            <a:ext cx="6415315" cy="35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85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858B-846E-409D-98F0-118D79DF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blood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6313-B4F1-41EE-A314-F77C24840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Circle of Willis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anterior spinal artery</a:t>
            </a:r>
          </a:p>
        </p:txBody>
      </p:sp>
    </p:spTree>
    <p:extLst>
      <p:ext uri="{BB962C8B-B14F-4D97-AF65-F5344CB8AC3E}">
        <p14:creationId xmlns:p14="http://schemas.microsoft.com/office/powerpoint/2010/main" val="99686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0B1ADD-A49F-496B-BA0C-0944FD091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3" t="19880" r="26309" b="13633"/>
          <a:stretch/>
        </p:blipFill>
        <p:spPr>
          <a:xfrm>
            <a:off x="4322063" y="2084832"/>
            <a:ext cx="7739308" cy="455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CDA030-F56B-4E59-841B-77013B3A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Circle of Willis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303B-2CD6-44F9-9B45-0166CEC1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746672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Normal: Blood had at least 2 alternative pathways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Variation of vessel: unpredictably more vulnerable to  hypotensive insults</a:t>
            </a:r>
          </a:p>
        </p:txBody>
      </p:sp>
    </p:spTree>
    <p:extLst>
      <p:ext uri="{BB962C8B-B14F-4D97-AF65-F5344CB8AC3E}">
        <p14:creationId xmlns:p14="http://schemas.microsoft.com/office/powerpoint/2010/main" val="4205014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9D9E-B072-41D4-A984-0EF28C5F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Focal Cerebral Ischemia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65F40-76A6-4AC3-804C-3146B8B6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63201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Perfusion of the penumbra area is dependent on collateral perfusion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Requires the maintenance of high-normal MAPs.</a:t>
            </a:r>
          </a:p>
        </p:txBody>
      </p:sp>
      <p:pic>
        <p:nvPicPr>
          <p:cNvPr id="3074" name="Picture 2" descr="ผลการค้นหารูปภาพสำหรับ penumbra stroke">
            <a:extLst>
              <a:ext uri="{FF2B5EF4-FFF2-40B4-BE49-F238E27FC236}">
                <a16:creationId xmlns:a16="http://schemas.microsoft.com/office/drawing/2014/main" id="{C52FC10D-751B-470C-8BAD-C7772C7A6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29" y="1553029"/>
            <a:ext cx="4542971" cy="44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6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C26B-7664-4119-80ED-2DE44E1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anterior spinal artery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7DABB-E982-4FEE-988C-F365418A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555309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Artery of </a:t>
            </a:r>
            <a:r>
              <a:rPr lang="en-US" dirty="0" err="1"/>
              <a:t>Adamkiewicz</a:t>
            </a:r>
            <a:endParaRPr lang="th-TH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Intervertebral foramen between the T8 and L1 vertebral bodies, usually on the left side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In some individuals, the anterior spinal artery is discontinuous at this level</a:t>
            </a:r>
            <a:r>
              <a:rPr lang="th-TH" dirty="0"/>
              <a:t> </a:t>
            </a:r>
            <a:endParaRPr lang="en-US" dirty="0"/>
          </a:p>
          <a:p>
            <a:pPr marL="128016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DDCAD-DE14-41F4-A43E-7CFEB987F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28" t="33325" r="50000" b="18291"/>
          <a:stretch/>
        </p:blipFill>
        <p:spPr>
          <a:xfrm>
            <a:off x="6638907" y="1683303"/>
            <a:ext cx="5553093" cy="4187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46087-ADD8-4A9B-B110-17236E627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15645" r="29762" b="28243"/>
          <a:stretch/>
        </p:blipFill>
        <p:spPr>
          <a:xfrm>
            <a:off x="1024128" y="3833722"/>
            <a:ext cx="4862284" cy="26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5C42C-75C8-42D2-A180-71ECE545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2ADD-7AE2-4C21-BD2D-6AA48A71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/>
          <a:lstStyle/>
          <a:p>
            <a:r>
              <a:rPr lang="en-US" dirty="0"/>
              <a:t>Male, mid-40, ESRD/HD, A-V graft left arm. Dx Right rotator cuff repair, Beach chair. Arrival BP: 145/84. In OR 144 / 73 (MAP = 97)</a:t>
            </a:r>
          </a:p>
          <a:p>
            <a:r>
              <a:rPr lang="en-US" dirty="0"/>
              <a:t>If you were managing this patient, what would be the minimal acceptable leg cuff MAP ?</a:t>
            </a:r>
          </a:p>
          <a:p>
            <a:r>
              <a:rPr lang="en-US" dirty="0"/>
              <a:t>A. 90 mmHg</a:t>
            </a:r>
          </a:p>
          <a:p>
            <a:r>
              <a:rPr lang="en-US" dirty="0"/>
              <a:t>B. 80 mmHg?</a:t>
            </a:r>
          </a:p>
          <a:p>
            <a:r>
              <a:rPr lang="en-US" dirty="0"/>
              <a:t>C. 70 mmHg?</a:t>
            </a:r>
          </a:p>
          <a:p>
            <a:r>
              <a:rPr lang="en-US" dirty="0"/>
              <a:t>D. 60 mmHg?</a:t>
            </a:r>
          </a:p>
          <a:p>
            <a:r>
              <a:rPr lang="en-US" dirty="0"/>
              <a:t>E. 50 mmHg?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0B41CC-9D7C-43C9-A606-1CFF9B6616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69110"/>
            <a:ext cx="5397909" cy="32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2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B8DB-D7C8-4CC3-B20E-97F53002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hydrostatic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128C3-940A-4D59-A178-1ABC5B71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865085"/>
            <a:ext cx="9720073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pressure should be obtained or arithmetically corrected to the cranial level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Blood pressure during sitting neurosurgical procedures be transduced and maintained at the level of the external auditory canal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DC2DD-6736-4EDD-90CC-9579261AF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38301" r="25833" b="23374"/>
          <a:stretch/>
        </p:blipFill>
        <p:spPr>
          <a:xfrm>
            <a:off x="1190171" y="3164114"/>
            <a:ext cx="9173028" cy="36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36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CC1C-451B-44EC-A5C3-60533AA0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BBAA4-E443-4F89-898B-FB6FC979F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34456"/>
            <a:ext cx="9720073" cy="49760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average lower limit of cerebral blood flow autoregulation in normotensive adult humans is not &lt; 70 mm Hg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is considerable </a:t>
            </a:r>
            <a:r>
              <a:rPr lang="en-US" dirty="0" err="1"/>
              <a:t>intersubject</a:t>
            </a:r>
            <a:r>
              <a:rPr lang="en-US" dirty="0"/>
              <a:t> variability in both the lower limit of cerebral blood flow autoregulation and the </a:t>
            </a:r>
            <a:r>
              <a:rPr lang="en-US" dirty="0" err="1"/>
              <a:t>effciency</a:t>
            </a:r>
            <a:r>
              <a:rPr lang="en-US" dirty="0"/>
              <a:t> of cerebral blood flow autoregulation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is as substantial blood </a:t>
            </a:r>
            <a:r>
              <a:rPr lang="en-US" dirty="0" err="1"/>
              <a:t>fow</a:t>
            </a:r>
            <a:r>
              <a:rPr lang="en-US" dirty="0"/>
              <a:t> reserve that buffers the normal CNS against critical blood flow reduction in the face of hypotension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There are several common clinical phenomena that have the potential to compromise that buffer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average threshold for the onset of CNS ischemic symptoms is probably a MAP of 40–50 mm Hg at the level of the circle of Willis in a normotensive adult in a vertical posture and 45–55 mm Hg in a supine subject</a:t>
            </a:r>
            <a:endParaRPr lang="th-TH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not for get cardiac output</a:t>
            </a:r>
          </a:p>
        </p:txBody>
      </p:sp>
    </p:spTree>
    <p:extLst>
      <p:ext uri="{BB962C8B-B14F-4D97-AF65-F5344CB8AC3E}">
        <p14:creationId xmlns:p14="http://schemas.microsoft.com/office/powerpoint/2010/main" val="135101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78C80-FD3C-4D0A-B651-47141114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2C8E-3D41-4335-9F5D-E81487912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Misunderstandings about autoregulation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Why has there not been a greater incidence of cerebral injury?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6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83F8-60FE-4950-8E8D-EDC31CB8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2944-A356-40F2-8EB9-59D3A776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Concerned about the limits of tolerance of CNS for MAP reduction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Time </a:t>
            </a:r>
            <a:r>
              <a:rPr lang="th-TH" dirty="0"/>
              <a:t>(</a:t>
            </a:r>
            <a:r>
              <a:rPr lang="en-US" dirty="0"/>
              <a:t>to tolerate when hypotension is brief</a:t>
            </a:r>
            <a:r>
              <a:rPr lang="th-TH" dirty="0"/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CNS blood flow </a:t>
            </a:r>
            <a:r>
              <a:rPr lang="en-US" dirty="0">
                <a:solidFill>
                  <a:srgbClr val="FF0000"/>
                </a:solidFill>
              </a:rPr>
              <a:t>autoregulation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2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89430-0143-4D34-AE05-252D04E6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1E78F-EBFA-4013-AE10-CA34A07AA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CNS blood flow </a:t>
            </a:r>
            <a:r>
              <a:rPr lang="en-US" dirty="0">
                <a:solidFill>
                  <a:srgbClr val="FF0000"/>
                </a:solidFill>
              </a:rPr>
              <a:t>autoregulation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Capacity of the CNS to maintain blood flow levels relatively constant across a range of MAP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8B3C1-E745-4D88-929D-AF9F1752F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6" t="24050" r="12884" b="18755"/>
          <a:stretch/>
        </p:blipFill>
        <p:spPr>
          <a:xfrm>
            <a:off x="1447799" y="3107155"/>
            <a:ext cx="8216705" cy="35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97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0C99-226C-4912-B5CE-36DD01B4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414E-F626-419E-893A-A634DCFF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CNS blood flow </a:t>
            </a:r>
            <a:r>
              <a:rPr lang="en-US" dirty="0">
                <a:solidFill>
                  <a:srgbClr val="FF0000"/>
                </a:solidFill>
              </a:rPr>
              <a:t>autoregulation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Function of local vascular smooth muscle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22D92-954B-484B-90BF-838E5A1F3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1" t="15925" r="57446" b="16505"/>
          <a:stretch/>
        </p:blipFill>
        <p:spPr>
          <a:xfrm>
            <a:off x="5466522" y="2322576"/>
            <a:ext cx="5208304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9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18A5-44D1-4343-BF2B-1ED0A984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Misunderstandings about autoregulation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CBD9-A584-4E92-BC2D-0B4BC505A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Autoregulation </a:t>
            </a:r>
            <a:r>
              <a:rPr lang="en-US" dirty="0" err="1"/>
              <a:t>phenomenom</a:t>
            </a:r>
            <a:r>
              <a:rPr lang="en-US" dirty="0"/>
              <a:t> may not fully accepted by all clinicians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The lower limit of CBF autoregulation may greater than widely advertised value of 50mmHg</a:t>
            </a:r>
          </a:p>
          <a:p>
            <a:pPr marL="470916" lvl="1" indent="-342900">
              <a:buFont typeface="+mj-lt"/>
              <a:buAutoNum type="arabicPeriod"/>
            </a:pPr>
            <a:r>
              <a:rPr lang="en-US" dirty="0"/>
              <a:t>The effectiveness of cerebral blood flow autoregulation varies enormously from individual to individual</a:t>
            </a:r>
          </a:p>
        </p:txBody>
      </p:sp>
    </p:spTree>
    <p:extLst>
      <p:ext uri="{BB962C8B-B14F-4D97-AF65-F5344CB8AC3E}">
        <p14:creationId xmlns:p14="http://schemas.microsoft.com/office/powerpoint/2010/main" val="269730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3564-FF78-44A3-ADBA-0175F443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lower limit of autoregulation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3F63-E235-48EE-AC3F-4FB3103C7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466" y="2286000"/>
            <a:ext cx="672626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CBF autoregulation in textbooks approximately 50 mmHg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Actual average lower limit of CBF autoregulation for non-anesthetizes adult is more than 70mmHg </a:t>
            </a:r>
            <a:r>
              <a:rPr lang="th-TH" dirty="0"/>
              <a:t>(</a:t>
            </a:r>
            <a:r>
              <a:rPr lang="en-US" dirty="0"/>
              <a:t>variation among individuals</a:t>
            </a:r>
            <a:r>
              <a:rPr lang="th-TH" dirty="0"/>
              <a:t>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EABA9-7A05-4F84-9F29-B275354BD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5" t="28238" r="50000" b="11168"/>
          <a:stretch/>
        </p:blipFill>
        <p:spPr>
          <a:xfrm>
            <a:off x="599270" y="2520912"/>
            <a:ext cx="4068358" cy="4153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DA529-D88A-4690-90BA-834BB44233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28" t="33325" r="32381" b="47935"/>
          <a:stretch/>
        </p:blipFill>
        <p:spPr>
          <a:xfrm>
            <a:off x="1024126" y="1572761"/>
            <a:ext cx="3643501" cy="948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A0204-6EC3-42AD-A912-E7592D131E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37" t="28524" r="32350" b="51810"/>
          <a:stretch/>
        </p:blipFill>
        <p:spPr>
          <a:xfrm>
            <a:off x="5283198" y="4597685"/>
            <a:ext cx="5892800" cy="16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7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7998</TotalTime>
  <Words>3109</Words>
  <Application>Microsoft Office PowerPoint</Application>
  <PresentationFormat>Widescreen</PresentationFormat>
  <Paragraphs>207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Cordia New</vt:lpstr>
      <vt:lpstr>FreesiaUPC</vt:lpstr>
      <vt:lpstr>Tw Cen MT</vt:lpstr>
      <vt:lpstr>Tw Cen MT Condensed</vt:lpstr>
      <vt:lpstr>Wingdings</vt:lpstr>
      <vt:lpstr>Wingdings 3</vt:lpstr>
      <vt:lpstr>Integral</vt:lpstr>
      <vt:lpstr>Blood Pressure and the Brain: How Low Can You Go?</vt:lpstr>
      <vt:lpstr>Pretest</vt:lpstr>
      <vt:lpstr>PowerPoint Presentation</vt:lpstr>
      <vt:lpstr>Outline</vt:lpstr>
      <vt:lpstr>Introduction</vt:lpstr>
      <vt:lpstr>Introduction</vt:lpstr>
      <vt:lpstr>Introduction</vt:lpstr>
      <vt:lpstr>Misunderstandings about autoregulation</vt:lpstr>
      <vt:lpstr>The lower limit of autoregulation</vt:lpstr>
      <vt:lpstr>The lower limit of autoregulation</vt:lpstr>
      <vt:lpstr>The intersubject variability of autoregulation</vt:lpstr>
      <vt:lpstr>PowerPoint Presentation</vt:lpstr>
      <vt:lpstr>Misunderstandings about autoregulation</vt:lpstr>
      <vt:lpstr>Addition comments about autoregulation</vt:lpstr>
      <vt:lpstr>PowerPoint Presentation</vt:lpstr>
      <vt:lpstr>Why so little Harm?</vt:lpstr>
      <vt:lpstr>The CNS blood flow reserve</vt:lpstr>
      <vt:lpstr>The CNS blood flow reserve</vt:lpstr>
      <vt:lpstr>The CNS blood flow reserve</vt:lpstr>
      <vt:lpstr>Horizontal surgical positions</vt:lpstr>
      <vt:lpstr>Compromise of CNS Blood flow reserve</vt:lpstr>
      <vt:lpstr>CNS injury</vt:lpstr>
      <vt:lpstr>CNS injury</vt:lpstr>
      <vt:lpstr>Raised local tissue pressure</vt:lpstr>
      <vt:lpstr>Hypertension</vt:lpstr>
      <vt:lpstr>Collateral blood supply</vt:lpstr>
      <vt:lpstr>The Circle of Willis</vt:lpstr>
      <vt:lpstr>Acute Focal Cerebral Ischemia</vt:lpstr>
      <vt:lpstr>The anterior spinal artery</vt:lpstr>
      <vt:lpstr>Vertical hydrostatic gradients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Pressure and the Brain: How Low Can You Go?</dc:title>
  <dc:creator>Nuttanun Meekaew</dc:creator>
  <cp:lastModifiedBy>Nuttanun Meekaew</cp:lastModifiedBy>
  <cp:revision>75</cp:revision>
  <dcterms:created xsi:type="dcterms:W3CDTF">2019-04-25T12:49:13Z</dcterms:created>
  <dcterms:modified xsi:type="dcterms:W3CDTF">2019-05-15T15:38:33Z</dcterms:modified>
</cp:coreProperties>
</file>